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FDD3D-F811-4D91-8EC7-DF2D482EE105}" type="datetimeFigureOut">
              <a:rPr lang="ko-KR" altLang="en-US" smtClean="0"/>
              <a:t>2012-11-14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2953-6966-4452-A177-10D1567BB3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CSR 10</a:t>
            </a:r>
            <a:r>
              <a:rPr lang="ko-KR" altLang="en-US" dirty="0" smtClean="0"/>
              <a:t>대 과제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 smtClean="0"/>
              <a:t>좋은기업센터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56084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▪</a:t>
            </a:r>
            <a:r>
              <a:rPr lang="ko-KR" altLang="en-US" dirty="0" smtClean="0"/>
              <a:t> </a:t>
            </a:r>
            <a:r>
              <a:rPr lang="ko-KR" altLang="en-US" sz="1600" dirty="0" smtClean="0"/>
              <a:t>산업용전기는 상위 </a:t>
            </a:r>
            <a:r>
              <a:rPr lang="en-US" altLang="ko-KR" sz="1600" dirty="0" smtClean="0"/>
              <a:t>20</a:t>
            </a:r>
            <a:r>
              <a:rPr lang="ko-KR" altLang="en-US" sz="1600" dirty="0" smtClean="0"/>
              <a:t>개 기업의 </a:t>
            </a:r>
            <a:r>
              <a:rPr lang="en-US" altLang="ko-KR" sz="1600" dirty="0" smtClean="0"/>
              <a:t>30%</a:t>
            </a:r>
            <a:r>
              <a:rPr lang="ko-KR" altLang="en-US" sz="1600" dirty="0" smtClean="0"/>
              <a:t>를 사용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이로 인해  작년 </a:t>
            </a:r>
            <a:r>
              <a:rPr lang="en-US" altLang="ko-KR" sz="1600" dirty="0" smtClean="0"/>
              <a:t>7800</a:t>
            </a:r>
            <a:r>
              <a:rPr lang="ko-KR" altLang="en-US" sz="1600" dirty="0" smtClean="0"/>
              <a:t>억 손실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</a:t>
            </a:r>
            <a:r>
              <a:rPr lang="en-US" altLang="ko-KR" sz="1600" dirty="0" smtClean="0"/>
              <a:t>&lt;</a:t>
            </a:r>
            <a:r>
              <a:rPr lang="ko-KR" altLang="en-US" sz="1600" dirty="0" smtClean="0"/>
              <a:t>답변서</a:t>
            </a:r>
            <a:r>
              <a:rPr lang="en-US" altLang="ko-KR" sz="1600" dirty="0" smtClean="0"/>
              <a:t>&gt; </a:t>
            </a:r>
            <a:r>
              <a:rPr lang="ko-KR" altLang="en-US" sz="1600" dirty="0" smtClean="0"/>
              <a:t>한국전력은 ‘</a:t>
            </a:r>
            <a:r>
              <a:rPr lang="en-US" altLang="ko-KR" sz="1600" dirty="0" smtClean="0"/>
              <a:t>2008</a:t>
            </a:r>
            <a:r>
              <a:rPr lang="ko-KR" altLang="en-US" sz="1600" dirty="0" smtClean="0"/>
              <a:t>년 이후로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물가안정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을 위해 전기요금 인상율을 매년 </a:t>
            </a:r>
            <a:r>
              <a:rPr lang="en-US" altLang="ko-KR" sz="1600" dirty="0" smtClean="0"/>
              <a:t>4% </a:t>
            </a:r>
            <a:r>
              <a:rPr lang="ko-KR" altLang="en-US" sz="1600" dirty="0" smtClean="0"/>
              <a:t>수준으로 억제해 왔다고 함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그러나 한국전력은 향후 </a:t>
            </a:r>
            <a:r>
              <a:rPr lang="en-US" altLang="ko-KR" sz="1600" dirty="0" smtClean="0"/>
              <a:t>2~3</a:t>
            </a:r>
            <a:r>
              <a:rPr lang="ko-KR" altLang="en-US" sz="1600" dirty="0" smtClean="0"/>
              <a:t>년 이내에 </a:t>
            </a:r>
            <a:r>
              <a:rPr lang="ko-KR" altLang="en-US" sz="1600" dirty="0" err="1" smtClean="0"/>
              <a:t>적정투자보수율을</a:t>
            </a:r>
            <a:r>
              <a:rPr lang="ko-KR" altLang="en-US" sz="1600" dirty="0" smtClean="0"/>
              <a:t> 달성할 계획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이며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신기술과 </a:t>
            </a:r>
            <a:r>
              <a:rPr lang="ko-KR" altLang="en-US" sz="1600" dirty="0" err="1" smtClean="0"/>
              <a:t>신공법을</a:t>
            </a:r>
            <a:r>
              <a:rPr lang="ko-KR" altLang="en-US" sz="1600" dirty="0" smtClean="0"/>
              <a:t> 통해 ’투자효율성‘ 향상에 노력할 것이라고 함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또한 ’</a:t>
            </a:r>
            <a:r>
              <a:rPr lang="ko-KR" altLang="en-US" sz="1600" dirty="0" err="1" smtClean="0"/>
              <a:t>그동안</a:t>
            </a:r>
            <a:r>
              <a:rPr lang="ko-KR" altLang="en-US" sz="1600" dirty="0" smtClean="0"/>
              <a:t> 산업용 전기요금이 타 종별에 비해 낮았으나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최근 에너지 다소비 산업구조 개선을 위해 산업용 전기요금의 조정을 인상하고 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향후 주택용 전기요금은 최소화할 것이며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산업용 전기요금은 평균 </a:t>
            </a:r>
            <a:r>
              <a:rPr lang="ko-KR" altLang="en-US" sz="1600" dirty="0" err="1" smtClean="0"/>
              <a:t>조정률</a:t>
            </a:r>
            <a:r>
              <a:rPr lang="ko-KR" altLang="en-US" sz="1600" dirty="0" smtClean="0"/>
              <a:t> 이상으로 현실화 할 계획‘이라는 내용의 답변서를 </a:t>
            </a:r>
            <a:r>
              <a:rPr lang="ko-KR" altLang="en-US" sz="1600" dirty="0" err="1" smtClean="0"/>
              <a:t>좋은기업센터로</a:t>
            </a:r>
            <a:r>
              <a:rPr lang="ko-KR" altLang="en-US" sz="1600" dirty="0" smtClean="0"/>
              <a:t> 전달함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</a:t>
            </a:r>
            <a:r>
              <a:rPr lang="en-US" altLang="ko-KR" sz="1600" dirty="0" smtClean="0"/>
              <a:t>2012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6%</a:t>
            </a:r>
            <a:r>
              <a:rPr lang="ko-KR" altLang="en-US" sz="1600" dirty="0" smtClean="0"/>
              <a:t>인상 </a:t>
            </a:r>
            <a:endParaRPr lang="en-US" altLang="ko-KR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4653136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국제 </a:t>
            </a:r>
            <a:r>
              <a:rPr lang="en-US" altLang="ko-KR" sz="2400" dirty="0" smtClean="0"/>
              <a:t>CSR </a:t>
            </a:r>
            <a:r>
              <a:rPr lang="ko-KR" altLang="en-US" sz="2400" dirty="0" smtClean="0"/>
              <a:t>규범 해당영역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44522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/>
              <a:t>▪ </a:t>
            </a:r>
            <a:r>
              <a:rPr lang="en-US" altLang="ko-KR" dirty="0"/>
              <a:t>ISO26000_[</a:t>
            </a:r>
            <a:r>
              <a:rPr lang="ko-KR" altLang="en-US" dirty="0"/>
              <a:t>공정운영관행</a:t>
            </a:r>
            <a:r>
              <a:rPr lang="en-US" altLang="ko-KR" dirty="0"/>
              <a:t>] 6.6.5 </a:t>
            </a:r>
            <a:r>
              <a:rPr lang="ko-KR" altLang="en-US" dirty="0" smtClean="0"/>
              <a:t>공정경쟁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     현대자동차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en-US" altLang="ko-KR" sz="2000" dirty="0" smtClean="0"/>
              <a:t>CSR</a:t>
            </a:r>
            <a:r>
              <a:rPr lang="ko-KR" altLang="en-US" sz="2000" dirty="0"/>
              <a:t>보고서 </a:t>
            </a:r>
            <a:r>
              <a:rPr lang="en-US" altLang="ko-KR" sz="2000" dirty="0"/>
              <a:t>: 2006</a:t>
            </a:r>
            <a:r>
              <a:rPr lang="ko-KR" altLang="en-US" sz="2000" dirty="0"/>
              <a:t>년부터 </a:t>
            </a:r>
            <a:r>
              <a:rPr lang="en-US" altLang="ko-KR" sz="2000" dirty="0"/>
              <a:t>2010</a:t>
            </a:r>
            <a:r>
              <a:rPr lang="ko-KR" altLang="en-US" sz="2000" dirty="0"/>
              <a:t>년까지 </a:t>
            </a:r>
            <a:r>
              <a:rPr lang="en-US" altLang="ko-KR" sz="2000" dirty="0"/>
              <a:t>5</a:t>
            </a:r>
            <a:r>
              <a:rPr lang="ko-KR" altLang="en-US" sz="2000" dirty="0"/>
              <a:t>년 연속 발행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r>
              <a:rPr lang="en-US" altLang="ko-KR" sz="2000" dirty="0" smtClean="0"/>
              <a:t>UNGC </a:t>
            </a:r>
            <a:r>
              <a:rPr lang="ko-KR" altLang="en-US" sz="2000" dirty="0"/>
              <a:t>가입여부 </a:t>
            </a:r>
            <a:r>
              <a:rPr lang="en-US" altLang="ko-KR" sz="2000" dirty="0"/>
              <a:t>: 2009</a:t>
            </a:r>
            <a:r>
              <a:rPr lang="ko-KR" altLang="en-US" sz="2000" dirty="0"/>
              <a:t>년 </a:t>
            </a:r>
            <a:r>
              <a:rPr lang="en-US" altLang="ko-KR" sz="2000" dirty="0"/>
              <a:t>10</a:t>
            </a:r>
            <a:r>
              <a:rPr lang="ko-KR" altLang="en-US" sz="2000" dirty="0"/>
              <a:t>월 가입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564904"/>
            <a:ext cx="763284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2400" dirty="0" smtClean="0"/>
              <a:t>불법파견으로 인한 사내하청 </a:t>
            </a:r>
            <a:r>
              <a:rPr lang="ko-KR" altLang="en-US" sz="2400" dirty="0" err="1" smtClean="0"/>
              <a:t>비정규직</a:t>
            </a:r>
            <a:r>
              <a:rPr lang="ko-KR" altLang="en-US" sz="2400" dirty="0" smtClean="0"/>
              <a:t> 노동자들의 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고용불안과 차별</a:t>
            </a:r>
            <a:endParaRPr lang="ko-KR" altLang="en-US" sz="2400" dirty="0"/>
          </a:p>
        </p:txBody>
      </p:sp>
      <p:pic>
        <p:nvPicPr>
          <p:cNvPr id="6" name="그림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73016"/>
            <a:ext cx="6840760" cy="2839952"/>
          </a:xfrm>
          <a:prstGeom prst="rect">
            <a:avLst/>
          </a:prstGeom>
        </p:spPr>
      </p:pic>
      <p:pic>
        <p:nvPicPr>
          <p:cNvPr id="7" name="그림 6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04664"/>
            <a:ext cx="1656184" cy="90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ko-KR" altLang="en-US" sz="1600" dirty="0" smtClean="0"/>
              <a:t>현대자동차는 </a:t>
            </a:r>
            <a:r>
              <a:rPr lang="en-US" altLang="ko-KR" sz="1600" dirty="0" smtClean="0"/>
              <a:t>2004</a:t>
            </a:r>
            <a:r>
              <a:rPr lang="ko-KR" altLang="en-US" sz="1600" dirty="0" smtClean="0"/>
              <a:t>년 고용부의 ‘불법파견’ 판정</a:t>
            </a:r>
            <a:r>
              <a:rPr lang="en-US" altLang="ko-KR" sz="1600" dirty="0" smtClean="0"/>
              <a:t>, 2010</a:t>
            </a:r>
            <a:r>
              <a:rPr lang="ko-KR" altLang="en-US" sz="1600" dirty="0" smtClean="0"/>
              <a:t>년 대법원의 ‘</a:t>
            </a:r>
            <a:r>
              <a:rPr lang="ko-KR" altLang="en-US" sz="1600" dirty="0" err="1" smtClean="0"/>
              <a:t>현대차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사내하청 노동자는 불법파견이므로 정규직으로 </a:t>
            </a:r>
            <a:r>
              <a:rPr lang="ko-KR" altLang="en-US" sz="1600" dirty="0" err="1" smtClean="0"/>
              <a:t>봐야한다</a:t>
            </a:r>
            <a:r>
              <a:rPr lang="ko-KR" altLang="en-US" sz="1600" dirty="0" smtClean="0"/>
              <a:t>’는 판결</a:t>
            </a:r>
            <a:r>
              <a:rPr lang="en-US" altLang="ko-KR" sz="1600" dirty="0" smtClean="0"/>
              <a:t>, 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이에 사내하청 근로자들로 구성된 노동조합 ‘현대자동차 </a:t>
            </a:r>
            <a:r>
              <a:rPr lang="ko-KR" altLang="en-US" sz="1600" dirty="0" err="1" smtClean="0"/>
              <a:t>비정규지회</a:t>
            </a:r>
            <a:r>
              <a:rPr lang="ko-KR" altLang="en-US" sz="1600" dirty="0" smtClean="0"/>
              <a:t>’는 ‘정규직 전환’을 요구하기 위해 교섭을 현대자동차에게 요청했으나 응하지 않았고</a:t>
            </a:r>
            <a:r>
              <a:rPr lang="en-US" altLang="ko-KR" sz="1600" dirty="0" smtClean="0"/>
              <a:t>, 2010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11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15</a:t>
            </a:r>
            <a:r>
              <a:rPr lang="ko-KR" altLang="en-US" sz="1600" dirty="0" smtClean="0"/>
              <a:t>일부터 </a:t>
            </a:r>
            <a:r>
              <a:rPr lang="en-US" altLang="ko-KR" sz="1600" dirty="0" smtClean="0"/>
              <a:t>12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9</a:t>
            </a:r>
            <a:r>
              <a:rPr lang="ko-KR" altLang="en-US" sz="1600" dirty="0" smtClean="0"/>
              <a:t>일까지 울산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아산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전주 공장에서 점거농성을 실시함</a:t>
            </a:r>
            <a:r>
              <a:rPr lang="en-US" altLang="ko-KR" sz="16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현대자동차는 사내하청 노동자들을 대규모 해고 및 징계로 대응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 과정에서 ‘노조탈퇴 및 반성문 제출 협박’</a:t>
            </a:r>
            <a:r>
              <a:rPr lang="en-US" altLang="ko-KR" sz="1600" dirty="0" smtClean="0"/>
              <a:t>, ‘</a:t>
            </a:r>
            <a:r>
              <a:rPr lang="ko-KR" altLang="en-US" sz="1600" dirty="0" smtClean="0"/>
              <a:t>사찰과 감시’</a:t>
            </a:r>
            <a:r>
              <a:rPr lang="en-US" altLang="ko-KR" sz="1600" dirty="0" smtClean="0"/>
              <a:t>, ‘</a:t>
            </a:r>
            <a:r>
              <a:rPr lang="ko-KR" altLang="en-US" sz="1600" dirty="0" smtClean="0"/>
              <a:t>용역을 동원한 노조탄압’ 등 여러 인권침해가 자행됐다고 발표됐으며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 과정에서 현대차 사내하청 근로자들의 해고와 징계 과정에 </a:t>
            </a:r>
            <a:r>
              <a:rPr lang="ko-KR" altLang="en-US" sz="1600" dirty="0" err="1" smtClean="0"/>
              <a:t>원청인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현대차가</a:t>
            </a:r>
            <a:r>
              <a:rPr lang="ko-KR" altLang="en-US" sz="1600" dirty="0" smtClean="0"/>
              <a:t> 불법적으로 ‘지시’내렸다는 단서들이 언론에 보도됨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</a:t>
            </a:r>
            <a:r>
              <a:rPr lang="ko-KR" altLang="en-US" sz="1600" dirty="0" err="1" smtClean="0"/>
              <a:t>현대차</a:t>
            </a:r>
            <a:r>
              <a:rPr lang="ko-KR" altLang="en-US" sz="1600" dirty="0" smtClean="0"/>
              <a:t> 사내하청 </a:t>
            </a:r>
            <a:r>
              <a:rPr lang="ko-KR" altLang="en-US" sz="1600" dirty="0" err="1" smtClean="0"/>
              <a:t>비정규직</a:t>
            </a:r>
            <a:r>
              <a:rPr lang="ko-KR" altLang="en-US" sz="1600" dirty="0" smtClean="0"/>
              <a:t> 올해 </a:t>
            </a:r>
            <a:r>
              <a:rPr lang="en-US" altLang="ko-KR" sz="1600" dirty="0" smtClean="0"/>
              <a:t>3000</a:t>
            </a:r>
            <a:r>
              <a:rPr lang="ko-KR" altLang="en-US" sz="1600" dirty="0" smtClean="0"/>
              <a:t>명 신규채용계획 밝혔으나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노조 </a:t>
            </a:r>
            <a:r>
              <a:rPr lang="en-US" altLang="ko-KR" sz="1600" dirty="0" smtClean="0"/>
              <a:t>8000</a:t>
            </a:r>
            <a:r>
              <a:rPr lang="ko-KR" altLang="en-US" sz="1600" dirty="0" smtClean="0"/>
              <a:t>명 전원 정규직화 요구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크레인 농성돌입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692696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국제 </a:t>
            </a:r>
            <a:r>
              <a:rPr lang="en-US" altLang="ko-KR" sz="2400" dirty="0" smtClean="0"/>
              <a:t>CSR </a:t>
            </a:r>
            <a:r>
              <a:rPr lang="ko-KR" altLang="en-US" sz="2400" dirty="0" smtClean="0"/>
              <a:t>규범 해당영역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268760"/>
            <a:ext cx="5928226" cy="188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인권</a:t>
            </a:r>
            <a:r>
              <a:rPr lang="en-US" altLang="ko-KR" sz="1600" dirty="0"/>
              <a:t>] 6.3.5 </a:t>
            </a:r>
            <a:r>
              <a:rPr lang="ko-KR" altLang="en-US" sz="1600" dirty="0"/>
              <a:t>공모회피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노동관행</a:t>
            </a:r>
            <a:r>
              <a:rPr lang="en-US" altLang="ko-KR" sz="1600" dirty="0"/>
              <a:t>] 6.4.3 </a:t>
            </a:r>
            <a:r>
              <a:rPr lang="ko-KR" altLang="en-US" sz="1600" dirty="0"/>
              <a:t>고용 및 고용관계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노동관행</a:t>
            </a:r>
            <a:r>
              <a:rPr lang="en-US" altLang="ko-KR" sz="1600" dirty="0"/>
              <a:t>] 6.4.4 </a:t>
            </a:r>
            <a:r>
              <a:rPr lang="ko-KR" altLang="en-US" sz="1600" dirty="0"/>
              <a:t>근로조건 및 사회적 보호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공정운영관행</a:t>
            </a:r>
            <a:r>
              <a:rPr lang="en-US" altLang="ko-KR" sz="1600" dirty="0"/>
              <a:t>] 6.6.6 </a:t>
            </a:r>
            <a:r>
              <a:rPr lang="ko-KR" altLang="en-US" sz="1600" dirty="0"/>
              <a:t>영향권 내에서의 사회적 책임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UNGC_[</a:t>
            </a:r>
            <a:r>
              <a:rPr lang="ko-KR" altLang="en-US" sz="1600" dirty="0"/>
              <a:t>노동규칙</a:t>
            </a:r>
            <a:r>
              <a:rPr lang="en-US" altLang="ko-KR" sz="1600" dirty="0"/>
              <a:t>] </a:t>
            </a:r>
            <a:r>
              <a:rPr lang="ko-KR" altLang="en-US" sz="1600" dirty="0"/>
              <a:t>원칙</a:t>
            </a:r>
            <a:r>
              <a:rPr lang="en-US" altLang="ko-KR" sz="1600" dirty="0"/>
              <a:t>6: </a:t>
            </a:r>
            <a:r>
              <a:rPr lang="ko-KR" altLang="en-US" sz="1600" dirty="0"/>
              <a:t>고용 및 업무에서 차별 </a:t>
            </a:r>
            <a:r>
              <a:rPr lang="ko-KR" altLang="en-US" sz="1600" dirty="0" smtClean="0"/>
              <a:t>철폐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284984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/>
              <a:t>좋은기업센터의</a:t>
            </a:r>
            <a:r>
              <a:rPr lang="ko-KR" altLang="en-US" sz="2400" dirty="0" smtClean="0"/>
              <a:t> 최종 의견정리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7" y="3861048"/>
            <a:ext cx="7776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smtClean="0"/>
              <a:t>대법원 판결 실행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정규직화 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smtClean="0"/>
              <a:t>현대자동차는 사업장에서 함께 일하고 있는 모든 근로자들에 대한 노동기본권보장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폭력 행사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결사 및 표현의 자유 방해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반성문과 노조탈퇴서 작성 요구 등 양심의 자유 침해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차별과 사찰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감시 등의 인권침해 행위 금지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548680"/>
            <a:ext cx="7776863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다음 </a:t>
            </a:r>
            <a:r>
              <a:rPr lang="en-US" altLang="ko-KR" sz="1600" dirty="0" smtClean="0"/>
              <a:t>CSR</a:t>
            </a:r>
            <a:r>
              <a:rPr lang="ko-KR" altLang="en-US" sz="1600" dirty="0" smtClean="0"/>
              <a:t>보고서를 작성할 때</a:t>
            </a:r>
            <a:r>
              <a:rPr lang="en-US" altLang="ko-KR" sz="1600" dirty="0" smtClean="0"/>
              <a:t>, GRI </a:t>
            </a:r>
            <a:r>
              <a:rPr lang="ko-KR" altLang="en-US" sz="1600" dirty="0" smtClean="0"/>
              <a:t>보고기준을 적용한다면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아래 지표에 대한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보고를 이번 사건과 관련해 좀 더 구체적으로 정확히 보고할 것을 권고함</a:t>
            </a:r>
            <a:r>
              <a:rPr lang="en-US" altLang="ko-KR" sz="1600" dirty="0" smtClean="0"/>
              <a:t>. </a:t>
            </a:r>
          </a:p>
        </p:txBody>
      </p:sp>
      <p:pic>
        <p:nvPicPr>
          <p:cNvPr id="6" name="그림 5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128792" cy="500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en-US" altLang="ko-KR" sz="2000" dirty="0" smtClean="0"/>
              <a:t>CSR</a:t>
            </a:r>
            <a:r>
              <a:rPr lang="ko-KR" altLang="en-US" sz="2000" dirty="0"/>
              <a:t>보고서 </a:t>
            </a:r>
            <a:r>
              <a:rPr lang="en-US" altLang="ko-KR" sz="2000" dirty="0"/>
              <a:t>: 2006</a:t>
            </a:r>
            <a:r>
              <a:rPr lang="ko-KR" altLang="en-US" sz="2000" dirty="0"/>
              <a:t>년부터 </a:t>
            </a:r>
            <a:r>
              <a:rPr lang="en-US" altLang="ko-KR" sz="2000" dirty="0"/>
              <a:t>2010</a:t>
            </a:r>
            <a:r>
              <a:rPr lang="ko-KR" altLang="en-US" sz="2000" dirty="0"/>
              <a:t>년까지 </a:t>
            </a:r>
            <a:r>
              <a:rPr lang="en-US" altLang="ko-KR" sz="2000" dirty="0"/>
              <a:t>5</a:t>
            </a:r>
            <a:r>
              <a:rPr lang="ko-KR" altLang="en-US" sz="2000" dirty="0"/>
              <a:t>년 연속 발행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r>
              <a:rPr lang="en-US" altLang="ko-KR" sz="2000" dirty="0" smtClean="0"/>
              <a:t>UNGC </a:t>
            </a:r>
            <a:r>
              <a:rPr lang="ko-KR" altLang="en-US" sz="2000" dirty="0"/>
              <a:t>가입여부 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미가입</a:t>
            </a:r>
            <a:endParaRPr lang="ko-KR" altLang="en-US" sz="2000" dirty="0"/>
          </a:p>
          <a:p>
            <a:endParaRPr lang="ko-KR" altLang="en-US" dirty="0"/>
          </a:p>
        </p:txBody>
      </p:sp>
      <p:pic>
        <p:nvPicPr>
          <p:cNvPr id="4" name="그림 3" descr="12-03-07-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76672"/>
            <a:ext cx="1963092" cy="864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492896"/>
            <a:ext cx="7632848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2400" dirty="0" smtClean="0"/>
              <a:t>인권침해와 환경파괴가 동반된 인도 제철소 건설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21297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▪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2005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월 </a:t>
            </a:r>
            <a:r>
              <a:rPr lang="ko-KR" altLang="en-US" sz="1600" dirty="0" err="1" smtClean="0"/>
              <a:t>포스코는</a:t>
            </a:r>
            <a:r>
              <a:rPr lang="ko-KR" altLang="en-US" sz="1600" dirty="0" smtClean="0"/>
              <a:t> 인도 동부 오리사주 주정부와 </a:t>
            </a:r>
            <a:r>
              <a:rPr lang="en-US" altLang="ko-KR" sz="1600" dirty="0" smtClean="0"/>
              <a:t>MOU</a:t>
            </a:r>
            <a:r>
              <a:rPr lang="ko-KR" altLang="en-US" sz="1600" dirty="0" smtClean="0"/>
              <a:t>를 체결해</a:t>
            </a:r>
            <a:r>
              <a:rPr lang="en-US" altLang="ko-KR" sz="1600" dirty="0" smtClean="0"/>
              <a:t>, 30</a:t>
            </a:r>
            <a:r>
              <a:rPr lang="ko-KR" altLang="en-US" sz="1600" dirty="0" smtClean="0"/>
              <a:t>년간 </a:t>
            </a:r>
            <a:r>
              <a:rPr lang="en-US" altLang="ko-KR" sz="1600" dirty="0" smtClean="0"/>
              <a:t>6</a:t>
            </a:r>
            <a:r>
              <a:rPr lang="ko-KR" altLang="en-US" sz="1600" dirty="0" err="1" smtClean="0"/>
              <a:t>억톤의</a:t>
            </a:r>
            <a:r>
              <a:rPr lang="ko-KR" altLang="en-US" sz="1600" dirty="0" smtClean="0"/>
              <a:t> 철광석 광산 개발과 연간 </a:t>
            </a:r>
            <a:r>
              <a:rPr lang="en-US" altLang="ko-KR" sz="1600" dirty="0" smtClean="0"/>
              <a:t>1,200</a:t>
            </a:r>
            <a:r>
              <a:rPr lang="ko-KR" altLang="en-US" sz="1600" dirty="0" err="1" smtClean="0"/>
              <a:t>만톤</a:t>
            </a:r>
            <a:r>
              <a:rPr lang="ko-KR" altLang="en-US" sz="1600" dirty="0" smtClean="0"/>
              <a:t> 생산규모의 일관제철소 건설을 위한 프로젝트가 시작됨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그러나 프로젝트 추진과정에서 ‘인도 국내법 및 규정 준수논란’</a:t>
            </a:r>
            <a:r>
              <a:rPr lang="en-US" altLang="ko-KR" sz="1600" dirty="0" smtClean="0"/>
              <a:t>, ‘</a:t>
            </a:r>
            <a:r>
              <a:rPr lang="ko-KR" altLang="en-US" sz="1600" dirty="0" smtClean="0"/>
              <a:t>지역주민간 폭력사태’</a:t>
            </a:r>
            <a:r>
              <a:rPr lang="en-US" altLang="ko-KR" sz="1600" dirty="0" smtClean="0"/>
              <a:t>, ‘</a:t>
            </a:r>
            <a:r>
              <a:rPr lang="ko-KR" altLang="en-US" sz="1600" dirty="0" smtClean="0"/>
              <a:t>일방적인 토지보상 기준과 공청회 개최‘</a:t>
            </a:r>
            <a:r>
              <a:rPr lang="en-US" altLang="ko-KR" sz="1600" dirty="0" smtClean="0"/>
              <a:t>, ’</a:t>
            </a:r>
            <a:r>
              <a:rPr lang="ko-KR" altLang="en-US" sz="1600" dirty="0" err="1" smtClean="0"/>
              <a:t>신뢰잃은</a:t>
            </a:r>
            <a:r>
              <a:rPr lang="ko-KR" altLang="en-US" sz="1600" dirty="0" smtClean="0"/>
              <a:t> 환경영향평가‘ 등 국내외 시민단체들과 언론들은 여러 논란들과 사건들에 대해 우려를 표하고 있음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2-03-07-0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344816" cy="2304256"/>
          </a:xfrm>
        </p:spPr>
      </p:pic>
      <p:sp>
        <p:nvSpPr>
          <p:cNvPr id="5" name="TextBox 4"/>
          <p:cNvSpPr txBox="1"/>
          <p:nvPr/>
        </p:nvSpPr>
        <p:spPr>
          <a:xfrm>
            <a:off x="899593" y="2924944"/>
            <a:ext cx="770485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▪</a:t>
            </a:r>
            <a:r>
              <a:rPr lang="ko-KR" altLang="en-US" dirty="0" smtClean="0"/>
              <a:t> </a:t>
            </a:r>
            <a:r>
              <a:rPr lang="en-US" altLang="ko-KR" sz="1600" dirty="0" smtClean="0"/>
              <a:t>2010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월 인도 </a:t>
            </a:r>
            <a:r>
              <a:rPr lang="ko-KR" altLang="en-US" sz="1600" dirty="0" err="1" smtClean="0"/>
              <a:t>환경삼림부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MoEF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구성한 ’</a:t>
            </a:r>
            <a:r>
              <a:rPr lang="en-US" altLang="ko-KR" sz="1600" dirty="0" err="1" smtClean="0"/>
              <a:t>Meena</a:t>
            </a:r>
            <a:r>
              <a:rPr lang="en-US" altLang="ko-KR" sz="1600" dirty="0" smtClean="0"/>
              <a:t> Gupta</a:t>
            </a:r>
            <a:r>
              <a:rPr lang="ko-KR" altLang="en-US" sz="1600" dirty="0" smtClean="0"/>
              <a:t>위원회‘는 위원</a:t>
            </a:r>
            <a:r>
              <a:rPr lang="en-US" altLang="ko-KR" sz="1600" dirty="0" smtClean="0"/>
              <a:t>4</a:t>
            </a:r>
            <a:r>
              <a:rPr lang="ko-KR" altLang="en-US" sz="1600" dirty="0" smtClean="0"/>
              <a:t>명중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명이 다수보고서</a:t>
            </a:r>
            <a:r>
              <a:rPr lang="en-US" altLang="ko-KR" sz="1600" dirty="0" smtClean="0"/>
              <a:t>(Majority report)</a:t>
            </a:r>
            <a:r>
              <a:rPr lang="ko-KR" altLang="en-US" sz="1600" dirty="0" smtClean="0"/>
              <a:t>발표 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오리사 주정부가 공문서 조작 등을 통해 </a:t>
            </a:r>
            <a:r>
              <a:rPr lang="ko-KR" altLang="en-US" sz="1600" dirty="0" err="1" smtClean="0"/>
              <a:t>포스코의</a:t>
            </a:r>
            <a:r>
              <a:rPr lang="ko-KR" altLang="en-US" sz="1600" dirty="0" smtClean="0"/>
              <a:t> 사업을 승인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산림주민보호법</a:t>
            </a:r>
            <a:r>
              <a:rPr lang="en-US" altLang="ko-KR" sz="1600" dirty="0" smtClean="0"/>
              <a:t>(Forest Rights Act) </a:t>
            </a:r>
            <a:r>
              <a:rPr lang="ko-KR" altLang="en-US" sz="1600" dirty="0" smtClean="0"/>
              <a:t>위반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환경영향평가 등 여러 문제점을 지적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인도 중앙정부에게 </a:t>
            </a:r>
            <a:r>
              <a:rPr lang="ko-KR" altLang="en-US" sz="1600" dirty="0" err="1" smtClean="0"/>
              <a:t>포스코의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오릿사</a:t>
            </a:r>
            <a:r>
              <a:rPr lang="ko-KR" altLang="en-US" sz="1600" dirty="0" smtClean="0"/>
              <a:t> 개발사업 허가를 취소할 것을 요청함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</a:t>
            </a:r>
            <a:r>
              <a:rPr lang="ko-KR" altLang="en-US" sz="1600" dirty="0" smtClean="0"/>
              <a:t> 그러나 </a:t>
            </a:r>
            <a:r>
              <a:rPr lang="en-US" altLang="ko-KR" sz="1600" dirty="0" smtClean="0"/>
              <a:t>2011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인도 </a:t>
            </a:r>
            <a:r>
              <a:rPr lang="ko-KR" altLang="en-US" sz="1600" dirty="0" err="1" smtClean="0"/>
              <a:t>환경삼림부는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포스코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오릿사</a:t>
            </a:r>
            <a:r>
              <a:rPr lang="ko-KR" altLang="en-US" sz="1600" dirty="0" smtClean="0"/>
              <a:t> 프로젝트의 개발사업을 최종 허가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오리사 주정부는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18</a:t>
            </a:r>
            <a:r>
              <a:rPr lang="ko-KR" altLang="en-US" sz="1600" dirty="0" smtClean="0"/>
              <a:t>일부터 토지수용을 시작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그러나 개발부지와 그 주변에서 거주하고 많은 수의 지역주민들은 여전히 </a:t>
            </a:r>
            <a:r>
              <a:rPr lang="ko-KR" altLang="en-US" sz="1600" dirty="0" err="1" smtClean="0"/>
              <a:t>포스코의</a:t>
            </a:r>
            <a:r>
              <a:rPr lang="ko-KR" altLang="en-US" sz="1600" dirty="0" smtClean="0"/>
              <a:t> 제철소 건설을 반대하고 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지난 </a:t>
            </a:r>
            <a:r>
              <a:rPr lang="en-US" altLang="ko-KR" sz="1600" dirty="0" smtClean="0"/>
              <a:t>2011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12</a:t>
            </a:r>
            <a:r>
              <a:rPr lang="ko-KR" altLang="en-US" sz="1600" dirty="0" smtClean="0"/>
              <a:t>월엔 지역주민들간 폭력사태로 인해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명이 사망 함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2474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600" dirty="0" smtClean="0"/>
              <a:t>▪  </a:t>
            </a:r>
            <a:r>
              <a:rPr lang="en-US" altLang="ko-KR" sz="1600" dirty="0" smtClean="0"/>
              <a:t>&lt;</a:t>
            </a:r>
            <a:r>
              <a:rPr lang="ko-KR" altLang="en-US" sz="1600" dirty="0" smtClean="0"/>
              <a:t>답변서</a:t>
            </a:r>
            <a:r>
              <a:rPr lang="en-US" altLang="ko-KR" sz="1600" dirty="0" smtClean="0"/>
              <a:t>&gt; </a:t>
            </a:r>
            <a:r>
              <a:rPr lang="ko-KR" altLang="en-US" sz="1600" dirty="0" err="1" smtClean="0"/>
              <a:t>포스코는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좋은기업센터로</a:t>
            </a:r>
            <a:r>
              <a:rPr lang="ko-KR" altLang="en-US" sz="1600" dirty="0" smtClean="0"/>
              <a:t> ‘인도 </a:t>
            </a:r>
            <a:r>
              <a:rPr lang="ko-KR" altLang="en-US" sz="1600" dirty="0" err="1" smtClean="0"/>
              <a:t>현지법을</a:t>
            </a:r>
            <a:r>
              <a:rPr lang="ko-KR" altLang="en-US" sz="1600" dirty="0" smtClean="0"/>
              <a:t> 위반한 사실이 없으며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사업 추진에 필요한 인허가는 인도정부에서 결정한 것으로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여러 의혹들은 사실과 다르다’는 내용의 답변서를 전달함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국제 </a:t>
            </a:r>
            <a:r>
              <a:rPr lang="en-US" altLang="ko-KR" sz="2400" dirty="0" smtClean="0"/>
              <a:t>CSR </a:t>
            </a:r>
            <a:r>
              <a:rPr lang="ko-KR" altLang="en-US" sz="2400" dirty="0" smtClean="0"/>
              <a:t>규범 해당영역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3964" y="2204864"/>
            <a:ext cx="66383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인권</a:t>
            </a:r>
            <a:r>
              <a:rPr lang="en-US" altLang="ko-KR" sz="1600" dirty="0"/>
              <a:t>] 6.3.4 </a:t>
            </a:r>
            <a:r>
              <a:rPr lang="ko-KR" altLang="en-US" sz="1600" dirty="0"/>
              <a:t>인권위험상황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인권</a:t>
            </a:r>
            <a:r>
              <a:rPr lang="en-US" altLang="ko-KR" sz="1600" dirty="0"/>
              <a:t>] 6.3.5 </a:t>
            </a:r>
            <a:r>
              <a:rPr lang="ko-KR" altLang="en-US" sz="1600" dirty="0"/>
              <a:t>공모회피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인권</a:t>
            </a:r>
            <a:r>
              <a:rPr lang="en-US" altLang="ko-KR" sz="1600" dirty="0"/>
              <a:t>] 6.3.7 </a:t>
            </a:r>
            <a:r>
              <a:rPr lang="ko-KR" altLang="en-US" sz="1600" dirty="0"/>
              <a:t>차별 및 약자집단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환경</a:t>
            </a:r>
            <a:r>
              <a:rPr lang="en-US" altLang="ko-KR" sz="1600" dirty="0"/>
              <a:t>] 6.5.6 </a:t>
            </a:r>
            <a:r>
              <a:rPr lang="ko-KR" altLang="en-US" sz="1600" dirty="0"/>
              <a:t>자연환경의 보호 및 복원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지역사회 참여완 발전</a:t>
            </a:r>
            <a:r>
              <a:rPr lang="en-US" altLang="ko-KR" sz="1600" dirty="0"/>
              <a:t>] 6.8.8 </a:t>
            </a:r>
            <a:r>
              <a:rPr lang="ko-KR" altLang="en-US" sz="1600" dirty="0"/>
              <a:t>보건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UNGC_[</a:t>
            </a:r>
            <a:r>
              <a:rPr lang="ko-KR" altLang="en-US" sz="1600" dirty="0"/>
              <a:t>인권</a:t>
            </a:r>
            <a:r>
              <a:rPr lang="en-US" altLang="ko-KR" sz="1600" dirty="0"/>
              <a:t>] </a:t>
            </a:r>
            <a:r>
              <a:rPr lang="ko-KR" altLang="en-US" sz="1600" dirty="0"/>
              <a:t>원칙</a:t>
            </a:r>
            <a:r>
              <a:rPr lang="en-US" altLang="ko-KR" sz="1600" dirty="0"/>
              <a:t>1: </a:t>
            </a:r>
            <a:r>
              <a:rPr lang="ko-KR" altLang="en-US" sz="1600" dirty="0"/>
              <a:t>국제적으로 선언된 인권보호를 지지하고 존중함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UNGC_[</a:t>
            </a:r>
            <a:r>
              <a:rPr lang="ko-KR" altLang="en-US" sz="1600" dirty="0"/>
              <a:t>인권</a:t>
            </a:r>
            <a:r>
              <a:rPr lang="en-US" altLang="ko-KR" sz="1600" dirty="0"/>
              <a:t>] </a:t>
            </a:r>
            <a:r>
              <a:rPr lang="ko-KR" altLang="en-US" sz="1600" dirty="0"/>
              <a:t>원칙</a:t>
            </a:r>
            <a:r>
              <a:rPr lang="en-US" altLang="ko-KR" sz="1600" dirty="0"/>
              <a:t>2: </a:t>
            </a:r>
            <a:r>
              <a:rPr lang="ko-KR" altLang="en-US" sz="1600" dirty="0"/>
              <a:t>인권침해에 연루되지 않도록 적극 노력함</a:t>
            </a:r>
          </a:p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en-US" altLang="ko-KR" sz="1600" dirty="0"/>
              <a:t>UNGC_[</a:t>
            </a:r>
            <a:r>
              <a:rPr lang="ko-KR" altLang="en-US" sz="1600" dirty="0"/>
              <a:t>환경</a:t>
            </a:r>
            <a:r>
              <a:rPr lang="en-US" altLang="ko-KR" sz="1600" dirty="0"/>
              <a:t>] </a:t>
            </a:r>
            <a:r>
              <a:rPr lang="ko-KR" altLang="en-US" sz="1600" dirty="0"/>
              <a:t>원칙</a:t>
            </a:r>
            <a:r>
              <a:rPr lang="en-US" altLang="ko-KR" sz="1600" dirty="0"/>
              <a:t>3: </a:t>
            </a:r>
            <a:r>
              <a:rPr lang="ko-KR" altLang="en-US" sz="1600" dirty="0"/>
              <a:t>환경문제에 대한 예방적 접근을 지지함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1044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1600" dirty="0" smtClean="0"/>
              <a:t>1. 2005</a:t>
            </a:r>
            <a:r>
              <a:rPr lang="ko-KR" altLang="en-US" sz="1600" dirty="0" smtClean="0"/>
              <a:t>년에 인도정부에 제출한 즉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연간 </a:t>
            </a:r>
            <a:r>
              <a:rPr lang="en-US" altLang="ko-KR" sz="1600" dirty="0" smtClean="0"/>
              <a:t>400</a:t>
            </a:r>
            <a:r>
              <a:rPr lang="ko-KR" altLang="en-US" sz="1600" dirty="0" err="1" smtClean="0"/>
              <a:t>만톤</a:t>
            </a:r>
            <a:r>
              <a:rPr lang="ko-KR" altLang="en-US" sz="1600" dirty="0" smtClean="0"/>
              <a:t> 생산량 일 때를 기준으로 작성된 환경</a:t>
            </a: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영향평가서</a:t>
            </a:r>
            <a:r>
              <a:rPr lang="en-US" altLang="ko-KR" sz="1600" dirty="0" smtClean="0"/>
              <a:t>(EIA)</a:t>
            </a:r>
            <a:r>
              <a:rPr lang="ko-KR" altLang="en-US" sz="1600" dirty="0" smtClean="0"/>
              <a:t>와 그 이후에 연간 </a:t>
            </a:r>
            <a:r>
              <a:rPr lang="en-US" altLang="ko-KR" sz="1600" dirty="0" smtClean="0"/>
              <a:t>1,200</a:t>
            </a:r>
            <a:r>
              <a:rPr lang="ko-KR" altLang="en-US" sz="1600" dirty="0" err="1" smtClean="0"/>
              <a:t>만톤</a:t>
            </a:r>
            <a:r>
              <a:rPr lang="ko-KR" altLang="en-US" sz="1600" dirty="0" smtClean="0"/>
              <a:t> 생산량 일 때를 기준으로 작성된 </a:t>
            </a:r>
            <a:r>
              <a:rPr lang="ko-KR" altLang="en-US" sz="1600" dirty="0" err="1" smtClean="0"/>
              <a:t>환경영</a:t>
            </a: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err="1" smtClean="0"/>
              <a:t>향평가서</a:t>
            </a:r>
            <a:r>
              <a:rPr lang="en-US" altLang="ko-KR" sz="1600" dirty="0" smtClean="0"/>
              <a:t>(EIA)</a:t>
            </a:r>
            <a:r>
              <a:rPr lang="ko-KR" altLang="en-US" sz="1600" dirty="0" smtClean="0"/>
              <a:t>를 모두 공개</a:t>
            </a:r>
            <a:r>
              <a:rPr lang="en-US" altLang="ko-KR" sz="16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인도정부에게 최종승인을 위해 제출했던 ‘</a:t>
            </a:r>
            <a:r>
              <a:rPr lang="ko-KR" altLang="en-US" sz="1600" dirty="0" err="1" smtClean="0"/>
              <a:t>포스코</a:t>
            </a:r>
            <a:r>
              <a:rPr lang="ko-KR" altLang="en-US" sz="1600" dirty="0" smtClean="0"/>
              <a:t> 오리사 부지설계도의 최종 버전을 </a:t>
            </a: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공개</a:t>
            </a:r>
            <a:r>
              <a:rPr lang="en-US" altLang="ko-KR" sz="1600" dirty="0" smtClean="0"/>
              <a:t>.  </a:t>
            </a:r>
            <a:r>
              <a:rPr lang="ko-KR" altLang="en-US" sz="1600" dirty="0" smtClean="0"/>
              <a:t>토지보상 거절 주민들의 거주지를 제외한 부지 설계도 공개해야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이번 </a:t>
            </a:r>
            <a:r>
              <a:rPr lang="ko-KR" altLang="en-US" sz="1600" dirty="0" err="1" smtClean="0"/>
              <a:t>포스코</a:t>
            </a:r>
            <a:r>
              <a:rPr lang="ko-KR" altLang="en-US" sz="1600" dirty="0" smtClean="0"/>
              <a:t> 오리사 프로젝트도 장기화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유혈화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대형화 된 인권침해와 갈등을 </a:t>
            </a:r>
            <a:r>
              <a:rPr lang="ko-KR" altLang="en-US" sz="1600" dirty="0" err="1" smtClean="0"/>
              <a:t>해결하</a:t>
            </a: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기 위해 본격적인 프로젝트 추진 이전에 국내외 시민사회단체와 인권과 환경관련 전문</a:t>
            </a:r>
            <a:endParaRPr lang="en-US" altLang="ko-KR" sz="16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지역주민 등 </a:t>
            </a:r>
            <a:r>
              <a:rPr lang="ko-KR" altLang="en-US" sz="1600" dirty="0" err="1" smtClean="0"/>
              <a:t>독집적인</a:t>
            </a:r>
            <a:r>
              <a:rPr lang="ko-KR" altLang="en-US" sz="1600" dirty="0" smtClean="0"/>
              <a:t> 위원회를 구성해 ‘인권영향평가’</a:t>
            </a:r>
            <a:r>
              <a:rPr lang="ko-KR" altLang="en-US" sz="1600" dirty="0" err="1" smtClean="0"/>
              <a:t>를</a:t>
            </a:r>
            <a:r>
              <a:rPr lang="ko-KR" altLang="en-US" sz="1600" dirty="0" smtClean="0"/>
              <a:t> 실시할 것을 권고함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600" dirty="0" smtClean="0"/>
              <a:t>4. </a:t>
            </a:r>
            <a:r>
              <a:rPr lang="ko-KR" altLang="en-US" sz="1600" dirty="0" smtClean="0"/>
              <a:t>현재 </a:t>
            </a:r>
            <a:r>
              <a:rPr lang="en-US" altLang="ko-KR" sz="1600" dirty="0" smtClean="0"/>
              <a:t>MOU </a:t>
            </a:r>
            <a:r>
              <a:rPr lang="ko-KR" altLang="en-US" sz="1600" dirty="0" smtClean="0"/>
              <a:t>만료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오리사 주정부 환경부 </a:t>
            </a:r>
            <a:r>
              <a:rPr lang="ko-KR" altLang="en-US" sz="1600" dirty="0" err="1" smtClean="0"/>
              <a:t>승인후</a:t>
            </a:r>
            <a:r>
              <a:rPr lang="ko-KR" altLang="en-US" sz="1600" dirty="0" smtClean="0"/>
              <a:t> 허가하겠다고 사용중지 명령 내림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600" dirty="0" smtClean="0"/>
              <a:t>   변화된 상황에 대한 계획 밝혀야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/>
              <a:t>좋은기업센터의</a:t>
            </a:r>
            <a:r>
              <a:rPr lang="ko-KR" altLang="en-US" sz="2400" dirty="0" smtClean="0"/>
              <a:t> 최종 의견정리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rgbClr val="00B0F0"/>
                </a:solidFill>
              </a:rPr>
              <a:t>    </a:t>
            </a:r>
            <a:endParaRPr lang="ko-KR" altLang="en-US" dirty="0">
              <a:solidFill>
                <a:srgbClr val="00B0F0"/>
              </a:solidFill>
            </a:endParaRPr>
          </a:p>
        </p:txBody>
      </p:sp>
      <p:pic>
        <p:nvPicPr>
          <p:cNvPr id="4" name="내용 개체 틀 3" descr="12-03-09-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4311005" cy="781050"/>
          </a:xfrm>
        </p:spPr>
      </p:pic>
      <p:sp>
        <p:nvSpPr>
          <p:cNvPr id="6" name="TextBox 5"/>
          <p:cNvSpPr txBox="1"/>
          <p:nvPr/>
        </p:nvSpPr>
        <p:spPr>
          <a:xfrm>
            <a:off x="467544" y="1556792"/>
            <a:ext cx="548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▪ </a:t>
            </a:r>
            <a:r>
              <a:rPr lang="en-US" altLang="ko-KR" sz="2000" dirty="0"/>
              <a:t>CSR</a:t>
            </a:r>
            <a:r>
              <a:rPr lang="ko-KR" altLang="en-US" sz="2000" dirty="0"/>
              <a:t>보고서 </a:t>
            </a:r>
            <a:r>
              <a:rPr lang="en-US" altLang="ko-KR" sz="2000" dirty="0"/>
              <a:t>: 2007</a:t>
            </a:r>
            <a:r>
              <a:rPr lang="ko-KR" altLang="en-US" sz="2000" dirty="0"/>
              <a:t>년</a:t>
            </a:r>
            <a:r>
              <a:rPr lang="en-US" altLang="ko-KR" sz="2000" dirty="0"/>
              <a:t>, 2008</a:t>
            </a:r>
            <a:r>
              <a:rPr lang="ko-KR" altLang="en-US" sz="2000" dirty="0"/>
              <a:t>년 두 차례 발행함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r>
              <a:rPr lang="ko-KR" altLang="en-US" sz="2000" dirty="0"/>
              <a:t>▪ </a:t>
            </a:r>
            <a:r>
              <a:rPr lang="en-US" altLang="ko-KR" sz="2000" dirty="0"/>
              <a:t>UNGC </a:t>
            </a:r>
            <a:r>
              <a:rPr lang="ko-KR" altLang="en-US" sz="2000" dirty="0"/>
              <a:t>가입여부 </a:t>
            </a:r>
            <a:r>
              <a:rPr lang="en-US" altLang="ko-KR" sz="2000" dirty="0"/>
              <a:t>: 2006</a:t>
            </a:r>
            <a:r>
              <a:rPr lang="ko-KR" altLang="en-US" sz="2000" dirty="0"/>
              <a:t>년 </a:t>
            </a:r>
            <a:r>
              <a:rPr lang="en-US" altLang="ko-KR" sz="2000" dirty="0"/>
              <a:t>12</a:t>
            </a:r>
            <a:r>
              <a:rPr lang="ko-KR" altLang="en-US" sz="2000" dirty="0"/>
              <a:t>월 </a:t>
            </a:r>
            <a:r>
              <a:rPr lang="ko-KR" altLang="en-US" sz="2000" dirty="0" smtClean="0"/>
              <a:t>가입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492896"/>
            <a:ext cx="7632848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2400" dirty="0" smtClean="0"/>
              <a:t>국내은행 평균보다 높은 부동산 </a:t>
            </a:r>
            <a:r>
              <a:rPr lang="en-US" altLang="ko-KR" sz="2400" dirty="0" smtClean="0"/>
              <a:t>PF </a:t>
            </a:r>
            <a:r>
              <a:rPr lang="ko-KR" altLang="en-US" sz="2400" dirty="0" smtClean="0"/>
              <a:t>부실채권비율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212976"/>
            <a:ext cx="7848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▪  </a:t>
            </a:r>
            <a:r>
              <a:rPr lang="en-US" altLang="ko-KR" sz="1600" dirty="0" smtClean="0"/>
              <a:t>2011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14</a:t>
            </a:r>
            <a:r>
              <a:rPr lang="ko-KR" altLang="en-US" sz="1600" dirty="0" smtClean="0"/>
              <a:t>일 금융감독원 발표에 따르면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국내은행 중 중소기업은행의 부동산 </a:t>
            </a:r>
            <a:r>
              <a:rPr lang="en-US" altLang="ko-KR" sz="1600" dirty="0" smtClean="0"/>
              <a:t>PF(Project Finance) </a:t>
            </a:r>
            <a:r>
              <a:rPr lang="ko-KR" altLang="en-US" sz="1600" dirty="0" smtClean="0"/>
              <a:t>부실채권비율 </a:t>
            </a:r>
            <a:r>
              <a:rPr lang="en-US" altLang="ko-KR" sz="1600" dirty="0" smtClean="0"/>
              <a:t>36.17%</a:t>
            </a:r>
            <a:r>
              <a:rPr lang="ko-KR" altLang="en-US" sz="1600" dirty="0" smtClean="0"/>
              <a:t>는 시중은행 </a:t>
            </a:r>
            <a:r>
              <a:rPr lang="en-US" altLang="ko-KR" sz="1600" dirty="0" smtClean="0"/>
              <a:t>PF </a:t>
            </a:r>
            <a:r>
              <a:rPr lang="ko-KR" altLang="en-US" sz="1600" dirty="0" smtClean="0"/>
              <a:t>부실채권 평균 </a:t>
            </a:r>
            <a:r>
              <a:rPr lang="en-US" altLang="ko-KR" sz="1600" dirty="0" smtClean="0"/>
              <a:t>14.94%</a:t>
            </a:r>
            <a:r>
              <a:rPr lang="ko-KR" altLang="en-US" sz="1600" dirty="0" smtClean="0"/>
              <a:t>의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배도 넘는 규모로 금융감독원이 집계한 </a:t>
            </a:r>
            <a:r>
              <a:rPr lang="en-US" altLang="ko-KR" sz="1600" dirty="0" smtClean="0"/>
              <a:t>7</a:t>
            </a:r>
            <a:r>
              <a:rPr lang="ko-KR" altLang="en-US" sz="1600" dirty="0" smtClean="0"/>
              <a:t>개 시중은행</a:t>
            </a:r>
            <a:r>
              <a:rPr lang="en-US" altLang="ko-KR" sz="1600" dirty="0" smtClean="0"/>
              <a:t>, 6</a:t>
            </a:r>
            <a:r>
              <a:rPr lang="ko-KR" altLang="en-US" sz="1600" dirty="0" smtClean="0"/>
              <a:t>개 지방은행</a:t>
            </a:r>
            <a:r>
              <a:rPr lang="en-US" altLang="ko-KR" sz="1600" dirty="0" smtClean="0"/>
              <a:t>, 5</a:t>
            </a:r>
            <a:r>
              <a:rPr lang="ko-KR" altLang="en-US" sz="1600" dirty="0" smtClean="0"/>
              <a:t>개 특수은행 가운데 제일 높게 나타난 수치임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9" name="그림 8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21088"/>
            <a:ext cx="770485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매출액기준 </a:t>
            </a:r>
            <a:r>
              <a:rPr lang="en-US" altLang="ko-KR" sz="3200" dirty="0" smtClean="0"/>
              <a:t>100</a:t>
            </a:r>
            <a:r>
              <a:rPr lang="ko-KR" altLang="en-US" sz="3200" dirty="0" smtClean="0"/>
              <a:t>대 상장기업 중 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3200" dirty="0" smtClean="0"/>
              <a:t>CSR</a:t>
            </a:r>
            <a:r>
              <a:rPr lang="ko-KR" altLang="en-US" sz="3200" dirty="0" smtClean="0"/>
              <a:t>보고서 발행기업 현황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- 2012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월 기준</a:t>
            </a:r>
            <a:r>
              <a:rPr lang="en-US" altLang="ko-KR" sz="2000" dirty="0" smtClean="0"/>
              <a:t>- </a:t>
            </a:r>
            <a:endParaRPr lang="ko-KR" altLang="en-US" sz="2000" dirty="0"/>
          </a:p>
        </p:txBody>
      </p:sp>
      <p:pic>
        <p:nvPicPr>
          <p:cNvPr id="4" name="내용 개체 틀 3" descr="pic_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267434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국제 </a:t>
            </a:r>
            <a:r>
              <a:rPr lang="en-US" altLang="ko-KR" sz="2400" dirty="0" smtClean="0"/>
              <a:t>CSR </a:t>
            </a:r>
            <a:r>
              <a:rPr lang="ko-KR" altLang="en-US" sz="2400" dirty="0" smtClean="0"/>
              <a:t>규범 해당영역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3501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지배구조</a:t>
            </a:r>
            <a:r>
              <a:rPr lang="en-US" altLang="ko-KR" sz="1600" dirty="0"/>
              <a:t>] 6.2 </a:t>
            </a:r>
            <a:r>
              <a:rPr lang="ko-KR" altLang="en-US" sz="1600" dirty="0" smtClean="0"/>
              <a:t>설명책임</a:t>
            </a:r>
            <a:endParaRPr lang="ko-KR" altLang="en-US" sz="1600" dirty="0"/>
          </a:p>
        </p:txBody>
      </p:sp>
      <p:pic>
        <p:nvPicPr>
          <p:cNvPr id="6" name="그림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408712" cy="473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259228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ko-KR" sz="4900" dirty="0" smtClean="0"/>
              <a:t>1. </a:t>
            </a:r>
            <a:r>
              <a:rPr lang="ko-KR" altLang="en-US" sz="4900" dirty="0" smtClean="0"/>
              <a:t>중소기업은행은 </a:t>
            </a:r>
            <a:r>
              <a:rPr lang="en-US" altLang="ko-KR" sz="4900" dirty="0" smtClean="0"/>
              <a:t>'</a:t>
            </a:r>
            <a:r>
              <a:rPr lang="ko-KR" altLang="en-US" sz="4900" dirty="0" smtClean="0"/>
              <a:t>높은 </a:t>
            </a:r>
            <a:r>
              <a:rPr lang="en-US" altLang="ko-KR" sz="4900" dirty="0" smtClean="0"/>
              <a:t>PF </a:t>
            </a:r>
            <a:r>
              <a:rPr lang="ko-KR" altLang="en-US" sz="4900" dirty="0" err="1" smtClean="0"/>
              <a:t>부실채권율</a:t>
            </a:r>
            <a:r>
              <a:rPr lang="ko-KR" altLang="en-US" sz="4900" dirty="0" smtClean="0"/>
              <a:t> 감축</a:t>
            </a:r>
            <a:r>
              <a:rPr lang="en-US" altLang="ko-KR" sz="4900" dirty="0" smtClean="0"/>
              <a:t>'</a:t>
            </a:r>
            <a:r>
              <a:rPr lang="ko-KR" altLang="en-US" sz="4900" dirty="0" smtClean="0"/>
              <a:t>을 위해</a:t>
            </a:r>
            <a:r>
              <a:rPr lang="en-US" altLang="ko-KR" sz="4900" dirty="0" smtClean="0"/>
              <a:t>, </a:t>
            </a:r>
            <a:r>
              <a:rPr lang="ko-KR" altLang="en-US" sz="4900" dirty="0" smtClean="0"/>
              <a:t>먼저 ‘부동산 </a:t>
            </a:r>
            <a:r>
              <a:rPr lang="en-US" altLang="ko-KR" sz="4900" dirty="0" smtClean="0"/>
              <a:t>PF </a:t>
            </a:r>
            <a:r>
              <a:rPr lang="ko-KR" altLang="en-US" sz="4900" dirty="0" err="1" smtClean="0"/>
              <a:t>대출액과</a:t>
            </a:r>
            <a:r>
              <a:rPr lang="ko-KR" altLang="en-US" sz="4900" dirty="0" smtClean="0"/>
              <a:t> </a:t>
            </a:r>
            <a:r>
              <a:rPr lang="ko-KR" altLang="en-US" sz="4900" dirty="0" err="1" smtClean="0"/>
              <a:t>부실율</a:t>
            </a:r>
            <a:r>
              <a:rPr lang="en-US" altLang="ko-KR" sz="4900" dirty="0" smtClean="0"/>
              <a:t>,</a:t>
            </a:r>
          </a:p>
          <a:p>
            <a:pPr>
              <a:lnSpc>
                <a:spcPct val="170000"/>
              </a:lnSpc>
              <a:buNone/>
            </a:pPr>
            <a:r>
              <a:rPr lang="ko-KR" altLang="en-US" sz="4900" dirty="0" smtClean="0"/>
              <a:t>   </a:t>
            </a:r>
            <a:r>
              <a:rPr lang="ko-KR" altLang="en-US" sz="4900" dirty="0" err="1" smtClean="0"/>
              <a:t>연체율</a:t>
            </a:r>
            <a:r>
              <a:rPr lang="ko-KR" altLang="en-US" sz="4900" dirty="0" smtClean="0"/>
              <a:t> 등 관련 현황을 정기적으로 공개’해야 함</a:t>
            </a:r>
            <a:r>
              <a:rPr lang="en-US" altLang="ko-KR" sz="4900" dirty="0" smtClean="0"/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en-US" altLang="ko-KR" sz="4900" dirty="0" smtClean="0"/>
              <a:t>2.</a:t>
            </a:r>
            <a:r>
              <a:rPr lang="ko-KR" altLang="en-US" sz="4900" dirty="0" smtClean="0"/>
              <a:t> 또한</a:t>
            </a:r>
            <a:r>
              <a:rPr lang="en-US" altLang="ko-KR" sz="4900" dirty="0" smtClean="0"/>
              <a:t>, ‘</a:t>
            </a:r>
            <a:r>
              <a:rPr lang="ko-KR" altLang="en-US" sz="4900" dirty="0" smtClean="0"/>
              <a:t>부동산 </a:t>
            </a:r>
            <a:r>
              <a:rPr lang="en-US" altLang="ko-KR" sz="4900" dirty="0" smtClean="0"/>
              <a:t>PF </a:t>
            </a:r>
            <a:r>
              <a:rPr lang="ko-KR" altLang="en-US" sz="4900" dirty="0" smtClean="0"/>
              <a:t>대출 감축’을 위해 시행하고 있는 ‘자구책’과 ‘향후 </a:t>
            </a:r>
            <a:r>
              <a:rPr lang="en-US" altLang="ko-KR" sz="4900" dirty="0" smtClean="0"/>
              <a:t>PF </a:t>
            </a:r>
            <a:r>
              <a:rPr lang="ko-KR" altLang="en-US" sz="4900" dirty="0" smtClean="0"/>
              <a:t>사업 전반의 역</a:t>
            </a:r>
            <a:endParaRPr lang="en-US" altLang="ko-KR" sz="4900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sz="4900" dirty="0"/>
              <a:t> </a:t>
            </a:r>
            <a:r>
              <a:rPr lang="en-US" altLang="ko-KR" sz="4900" dirty="0" smtClean="0"/>
              <a:t>  </a:t>
            </a:r>
            <a:r>
              <a:rPr lang="ko-KR" altLang="en-US" sz="4900" dirty="0" err="1" smtClean="0"/>
              <a:t>량강화를</a:t>
            </a:r>
            <a:r>
              <a:rPr lang="ko-KR" altLang="en-US" sz="4900" dirty="0" smtClean="0"/>
              <a:t> 위한 구체적인 계획’을 발표</a:t>
            </a:r>
            <a:r>
              <a:rPr lang="en-US" altLang="ko-KR" sz="4900" dirty="0" smtClean="0"/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en-US" altLang="ko-KR" sz="4900" dirty="0" smtClean="0"/>
              <a:t>3.</a:t>
            </a:r>
            <a:r>
              <a:rPr lang="ko-KR" altLang="en-US" sz="4900" dirty="0" smtClean="0"/>
              <a:t> 마지막으로</a:t>
            </a:r>
            <a:r>
              <a:rPr lang="en-US" altLang="ko-KR" sz="4900" dirty="0" smtClean="0"/>
              <a:t>, </a:t>
            </a:r>
            <a:r>
              <a:rPr lang="ko-KR" altLang="en-US" sz="4900" dirty="0" smtClean="0"/>
              <a:t>다음 </a:t>
            </a:r>
            <a:r>
              <a:rPr lang="en-US" altLang="ko-KR" sz="4900" dirty="0" smtClean="0"/>
              <a:t>CSR</a:t>
            </a:r>
            <a:r>
              <a:rPr lang="ko-KR" altLang="en-US" sz="4900" dirty="0" smtClean="0"/>
              <a:t>보고서를 작성할 때</a:t>
            </a:r>
            <a:r>
              <a:rPr lang="en-US" altLang="ko-KR" sz="4900" dirty="0" smtClean="0"/>
              <a:t>, GRI </a:t>
            </a:r>
            <a:r>
              <a:rPr lang="ko-KR" altLang="en-US" sz="4900" dirty="0" smtClean="0"/>
              <a:t>보고기준을 적용한다면</a:t>
            </a:r>
            <a:r>
              <a:rPr lang="en-US" altLang="ko-KR" sz="4900" dirty="0" smtClean="0"/>
              <a:t>, </a:t>
            </a:r>
            <a:r>
              <a:rPr lang="ko-KR" altLang="en-US" sz="4900" dirty="0" smtClean="0"/>
              <a:t>아래 지표에</a:t>
            </a:r>
            <a:endParaRPr lang="en-US" altLang="ko-KR" sz="4900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sz="4900" dirty="0"/>
              <a:t> </a:t>
            </a:r>
            <a:r>
              <a:rPr lang="en-US" altLang="ko-KR" sz="4900" dirty="0" smtClean="0"/>
              <a:t> </a:t>
            </a:r>
            <a:r>
              <a:rPr lang="ko-KR" altLang="en-US" sz="4900" dirty="0" smtClean="0"/>
              <a:t> 대한 보고를 이번 사건과 관련해 좀 더 구체적으로 정확히 보고해야 함</a:t>
            </a:r>
            <a:r>
              <a:rPr lang="en-US" altLang="ko-KR" sz="4900" dirty="0" smtClean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/>
              <a:t>좋은기업센터의</a:t>
            </a:r>
            <a:r>
              <a:rPr lang="ko-KR" altLang="en-US" sz="2400" dirty="0" smtClean="0"/>
              <a:t> 최종 의견정리</a:t>
            </a:r>
            <a:endParaRPr lang="ko-KR" altLang="en-US" sz="2400" dirty="0"/>
          </a:p>
        </p:txBody>
      </p:sp>
      <p:pic>
        <p:nvPicPr>
          <p:cNvPr id="5" name="그림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789040"/>
            <a:ext cx="6552728" cy="2665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2000" dirty="0"/>
              <a:t>▪ </a:t>
            </a:r>
            <a:r>
              <a:rPr lang="en-US" altLang="ko-KR" sz="2000" dirty="0"/>
              <a:t>CSR</a:t>
            </a:r>
            <a:r>
              <a:rPr lang="ko-KR" altLang="en-US" sz="2000" dirty="0"/>
              <a:t>보고서 </a:t>
            </a:r>
            <a:r>
              <a:rPr lang="en-US" altLang="ko-KR" sz="2000" dirty="0"/>
              <a:t>: 2006</a:t>
            </a:r>
            <a:r>
              <a:rPr lang="ko-KR" altLang="en-US" sz="2000" dirty="0"/>
              <a:t>년부터 </a:t>
            </a:r>
            <a:r>
              <a:rPr lang="en-US" altLang="ko-KR" sz="2000" dirty="0"/>
              <a:t>2010</a:t>
            </a:r>
            <a:r>
              <a:rPr lang="ko-KR" altLang="en-US" sz="2000" dirty="0"/>
              <a:t>년까지 </a:t>
            </a:r>
            <a:r>
              <a:rPr lang="en-US" altLang="ko-KR" sz="2000" dirty="0"/>
              <a:t>5</a:t>
            </a:r>
            <a:r>
              <a:rPr lang="ko-KR" altLang="en-US" sz="2000" dirty="0"/>
              <a:t>년 연속 발행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>
              <a:buNone/>
            </a:pPr>
            <a:r>
              <a:rPr lang="ko-KR" altLang="en-US" sz="2000" dirty="0"/>
              <a:t>▪ </a:t>
            </a:r>
            <a:r>
              <a:rPr lang="en-US" altLang="ko-KR" sz="2000" dirty="0"/>
              <a:t>UNGC </a:t>
            </a:r>
            <a:r>
              <a:rPr lang="ko-KR" altLang="en-US" sz="2000" dirty="0"/>
              <a:t>가입여부 </a:t>
            </a:r>
            <a:r>
              <a:rPr lang="en-US" altLang="ko-KR" sz="2000" dirty="0"/>
              <a:t>: 2008</a:t>
            </a:r>
            <a:r>
              <a:rPr lang="ko-KR" altLang="en-US" sz="2000" dirty="0"/>
              <a:t>년 </a:t>
            </a:r>
            <a:r>
              <a:rPr lang="en-US" altLang="ko-KR" sz="2000" dirty="0"/>
              <a:t>5</a:t>
            </a:r>
            <a:r>
              <a:rPr lang="ko-KR" altLang="en-US" sz="2000" dirty="0"/>
              <a:t>월 </a:t>
            </a:r>
            <a:r>
              <a:rPr lang="ko-KR" altLang="en-US" sz="2000" dirty="0" smtClean="0"/>
              <a:t>가입</a:t>
            </a:r>
            <a:endParaRPr lang="ko-KR" altLang="en-US" dirty="0"/>
          </a:p>
        </p:txBody>
      </p:sp>
      <p:pic>
        <p:nvPicPr>
          <p:cNvPr id="4" name="내용 개체 틀 3" descr="12-03-12-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60648"/>
            <a:ext cx="1368152" cy="1115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417112"/>
            <a:ext cx="763284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/>
              <a:t>KT</a:t>
            </a:r>
            <a:r>
              <a:rPr lang="ko-KR" altLang="en-US" sz="2400" b="1" dirty="0"/>
              <a:t>의 ‘몰래정액제 </a:t>
            </a:r>
            <a:r>
              <a:rPr lang="en-US" altLang="ko-KR" sz="2400" b="1" dirty="0"/>
              <a:t>&lt;</a:t>
            </a:r>
            <a:r>
              <a:rPr lang="ko-KR" altLang="en-US" sz="2400" b="1" dirty="0"/>
              <a:t>맞춤형정액제</a:t>
            </a:r>
            <a:r>
              <a:rPr lang="en-US" altLang="ko-KR" sz="2400" b="1" dirty="0"/>
              <a:t>&gt;</a:t>
            </a:r>
            <a:r>
              <a:rPr lang="ko-KR" altLang="en-US" sz="2400" b="1" dirty="0"/>
              <a:t>와 </a:t>
            </a:r>
            <a:r>
              <a:rPr lang="en-US" altLang="ko-KR" sz="2400" b="1" dirty="0"/>
              <a:t>&lt;LM</a:t>
            </a:r>
            <a:r>
              <a:rPr lang="ko-KR" altLang="en-US" sz="2400" b="1" dirty="0" err="1"/>
              <a:t>더블프리</a:t>
            </a:r>
            <a:r>
              <a:rPr lang="en-US" altLang="ko-KR" sz="2400" b="1" dirty="0"/>
              <a:t>&gt;, </a:t>
            </a:r>
            <a:r>
              <a:rPr lang="ko-KR" altLang="en-US" sz="2400" b="1" dirty="0"/>
              <a:t>불성실한 환불처리’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57301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▪ </a:t>
            </a:r>
            <a:r>
              <a:rPr lang="en-US" altLang="ko-KR" dirty="0" smtClean="0"/>
              <a:t>KT</a:t>
            </a:r>
            <a:r>
              <a:rPr lang="ko-KR" altLang="en-US" dirty="0" smtClean="0"/>
              <a:t>는 지난 </a:t>
            </a:r>
            <a:r>
              <a:rPr lang="en-US" altLang="ko-KR" dirty="0" smtClean="0"/>
              <a:t>2002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시내외전화 맞춤형 정액요금제’와 </a:t>
            </a:r>
            <a:r>
              <a:rPr lang="en-US" altLang="ko-KR" dirty="0" smtClean="0"/>
              <a:t>2004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‘</a:t>
            </a:r>
            <a:r>
              <a:rPr lang="en-US" altLang="ko-KR" dirty="0" smtClean="0"/>
              <a:t>LM</a:t>
            </a:r>
            <a:r>
              <a:rPr lang="ko-KR" altLang="en-US" dirty="0" err="1" smtClean="0"/>
              <a:t>더블프리요금제</a:t>
            </a:r>
            <a:r>
              <a:rPr lang="ko-KR" altLang="en-US" dirty="0" smtClean="0"/>
              <a:t>’ 상품을 출시한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‘본인 동의 없이 무단으로 가입’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▪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시민단체들은 </a:t>
            </a:r>
            <a:r>
              <a:rPr lang="en-US" altLang="ko-KR" dirty="0" smtClean="0"/>
              <a:t>KT</a:t>
            </a:r>
            <a:r>
              <a:rPr lang="ko-KR" altLang="en-US" dirty="0" smtClean="0"/>
              <a:t>를 검찰에 고소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공정위</a:t>
            </a:r>
            <a:r>
              <a:rPr lang="ko-KR" altLang="en-US" dirty="0" smtClean="0"/>
              <a:t> 신고해 소비자 피해 보상 요구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▪  </a:t>
            </a:r>
            <a:r>
              <a:rPr lang="en-US" altLang="ko-KR" dirty="0" smtClean="0"/>
              <a:t>2008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방송통신위원회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방통위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‘</a:t>
            </a:r>
            <a:r>
              <a:rPr lang="en-US" altLang="ko-KR" dirty="0" smtClean="0"/>
              <a:t>KT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LM</a:t>
            </a:r>
            <a:r>
              <a:rPr lang="ko-KR" altLang="en-US" dirty="0" err="1" smtClean="0"/>
              <a:t>더블프리요금제에</a:t>
            </a:r>
            <a:r>
              <a:rPr lang="ko-KR" altLang="en-US" dirty="0" smtClean="0"/>
              <a:t> 대한 무단가입을 중지하라’고 시정명령을 내림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이후 </a:t>
            </a:r>
            <a:r>
              <a:rPr lang="en-US" altLang="ko-KR" dirty="0" smtClean="0"/>
              <a:t>KT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2009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월부터는 ‘</a:t>
            </a:r>
            <a:r>
              <a:rPr lang="en-US" altLang="ko-KR" dirty="0" smtClean="0"/>
              <a:t>LM</a:t>
            </a:r>
            <a:r>
              <a:rPr lang="ko-KR" altLang="en-US" dirty="0" err="1" smtClean="0"/>
              <a:t>더블프리요금제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판매하지 않게 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2-03-12-0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7128792" cy="3983737"/>
          </a:xfrm>
        </p:spPr>
      </p:pic>
      <p:sp>
        <p:nvSpPr>
          <p:cNvPr id="5" name="TextBox 4"/>
          <p:cNvSpPr txBox="1"/>
          <p:nvPr/>
        </p:nvSpPr>
        <p:spPr>
          <a:xfrm>
            <a:off x="1187624" y="4509120"/>
            <a:ext cx="7056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▪ </a:t>
            </a:r>
            <a:r>
              <a:rPr lang="ko-KR" altLang="en-US" sz="1600" dirty="0" smtClean="0"/>
              <a:t>이에 </a:t>
            </a:r>
            <a:r>
              <a:rPr lang="en-US" altLang="ko-KR" sz="1600" dirty="0" smtClean="0"/>
              <a:t>KT</a:t>
            </a:r>
            <a:r>
              <a:rPr lang="ko-KR" altLang="en-US" sz="1600" dirty="0" smtClean="0"/>
              <a:t>는 </a:t>
            </a:r>
            <a:r>
              <a:rPr lang="en-US" altLang="ko-KR" sz="1600" dirty="0" smtClean="0"/>
              <a:t>2010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11</a:t>
            </a:r>
            <a:r>
              <a:rPr lang="ko-KR" altLang="en-US" sz="1600" dirty="0" smtClean="0"/>
              <a:t>월 서울 </a:t>
            </a:r>
            <a:r>
              <a:rPr lang="en-US" altLang="ko-KR" sz="1600" dirty="0" smtClean="0"/>
              <a:t>YMCA</a:t>
            </a:r>
            <a:r>
              <a:rPr lang="ko-KR" altLang="en-US" sz="1600" dirty="0" err="1" smtClean="0"/>
              <a:t>시민중계실로</a:t>
            </a:r>
            <a:r>
              <a:rPr lang="ko-KR" altLang="en-US" sz="1600" dirty="0" smtClean="0"/>
              <a:t> ‘정액요금제 </a:t>
            </a:r>
            <a:r>
              <a:rPr lang="ko-KR" altLang="en-US" sz="1600" dirty="0" err="1" smtClean="0"/>
              <a:t>방통위</a:t>
            </a:r>
            <a:r>
              <a:rPr lang="ko-KR" altLang="en-US" sz="1600" dirty="0" smtClean="0"/>
              <a:t> 시정권고 </a:t>
            </a:r>
            <a:r>
              <a:rPr lang="en-US" altLang="ko-KR" sz="1600" dirty="0" smtClean="0"/>
              <a:t>KT</a:t>
            </a:r>
            <a:r>
              <a:rPr lang="ko-KR" altLang="en-US" sz="1600" dirty="0" smtClean="0"/>
              <a:t>이행사항’을 통해  ‘고객 </a:t>
            </a:r>
            <a:r>
              <a:rPr lang="en-US" altLang="ko-KR" sz="1600" dirty="0" smtClean="0"/>
              <a:t>32</a:t>
            </a:r>
            <a:r>
              <a:rPr lang="ko-KR" altLang="en-US" sz="1600" dirty="0" err="1" smtClean="0"/>
              <a:t>만명에게</a:t>
            </a:r>
            <a:r>
              <a:rPr lang="ko-KR" altLang="en-US" sz="1600" dirty="0" smtClean="0"/>
              <a:t> 총 </a:t>
            </a:r>
            <a:r>
              <a:rPr lang="en-US" altLang="ko-KR" sz="1600" dirty="0" smtClean="0"/>
              <a:t>1,117</a:t>
            </a:r>
            <a:r>
              <a:rPr lang="ko-KR" altLang="en-US" sz="1600" dirty="0" err="1" smtClean="0"/>
              <a:t>억원을</a:t>
            </a:r>
            <a:r>
              <a:rPr lang="ko-KR" altLang="en-US" sz="1600" dirty="0" smtClean="0"/>
              <a:t> 환불처리 했다’고 밝혔으나 서울</a:t>
            </a:r>
            <a:r>
              <a:rPr lang="en-US" altLang="ko-KR" sz="1600" dirty="0" smtClean="0"/>
              <a:t>YMCA</a:t>
            </a:r>
            <a:r>
              <a:rPr lang="ko-KR" altLang="en-US" sz="1600" dirty="0" err="1" smtClean="0"/>
              <a:t>시민중계실은</a:t>
            </a:r>
            <a:r>
              <a:rPr lang="ko-KR" altLang="en-US" sz="1600" dirty="0" smtClean="0"/>
              <a:t> ‘</a:t>
            </a:r>
            <a:r>
              <a:rPr lang="en-US" altLang="ko-KR" sz="1600" dirty="0" smtClean="0"/>
              <a:t>KT</a:t>
            </a:r>
            <a:r>
              <a:rPr lang="ko-KR" altLang="en-US" sz="1600" dirty="0" smtClean="0"/>
              <a:t>는 총 </a:t>
            </a:r>
            <a:r>
              <a:rPr lang="en-US" altLang="ko-KR" sz="1600" dirty="0" smtClean="0"/>
              <a:t>630</a:t>
            </a:r>
            <a:r>
              <a:rPr lang="ko-KR" altLang="en-US" sz="1600" dirty="0" err="1" smtClean="0"/>
              <a:t>만명</a:t>
            </a:r>
            <a:r>
              <a:rPr lang="ko-KR" altLang="en-US" sz="1600" dirty="0" smtClean="0"/>
              <a:t> 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단 </a:t>
            </a:r>
            <a:r>
              <a:rPr lang="en-US" altLang="ko-KR" sz="1600" dirty="0" smtClean="0"/>
              <a:t>5%</a:t>
            </a:r>
            <a:r>
              <a:rPr lang="ko-KR" altLang="en-US" sz="1600" dirty="0" smtClean="0"/>
              <a:t>에게만 환불처리 했다’며 ‘</a:t>
            </a:r>
            <a:r>
              <a:rPr lang="en-US" altLang="ko-KR" sz="1600" dirty="0" smtClean="0"/>
              <a:t>KT</a:t>
            </a:r>
            <a:r>
              <a:rPr lang="ko-KR" altLang="en-US" sz="1600" dirty="0" smtClean="0"/>
              <a:t>는 적극적으로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성실하게 </a:t>
            </a:r>
            <a:r>
              <a:rPr lang="ko-KR" altLang="en-US" sz="1600" dirty="0" err="1" smtClean="0"/>
              <a:t>환불처리하지</a:t>
            </a:r>
            <a:r>
              <a:rPr lang="ko-KR" altLang="en-US" sz="1600" dirty="0" smtClean="0"/>
              <a:t> 않았다’고 비판함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1" y="764704"/>
            <a:ext cx="7488831" cy="468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▪ </a:t>
            </a:r>
            <a:r>
              <a:rPr lang="en-US" altLang="ko-KR" sz="1600" dirty="0" smtClean="0"/>
              <a:t>&lt;</a:t>
            </a:r>
            <a:r>
              <a:rPr lang="ko-KR" altLang="en-US" sz="1600" dirty="0" smtClean="0"/>
              <a:t>답변서</a:t>
            </a:r>
            <a:r>
              <a:rPr lang="en-US" altLang="ko-KR" sz="1600" dirty="0" smtClean="0"/>
              <a:t>&gt; </a:t>
            </a:r>
            <a:r>
              <a:rPr lang="en-US" altLang="ko-KR" sz="1600" dirty="0" smtClean="0"/>
              <a:t>KT</a:t>
            </a:r>
            <a:r>
              <a:rPr lang="ko-KR" altLang="en-US" sz="1600" dirty="0" smtClean="0"/>
              <a:t>는 </a:t>
            </a:r>
            <a:r>
              <a:rPr lang="en-US" altLang="ko-KR" sz="1600" dirty="0" smtClean="0"/>
              <a:t>2011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4</a:t>
            </a:r>
            <a:r>
              <a:rPr lang="ko-KR" altLang="en-US" sz="1600" dirty="0" smtClean="0"/>
              <a:t>일 좋은기업센터로 답변서를 전달함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답변서에 따르면</a:t>
            </a:r>
            <a:r>
              <a:rPr lang="en-US" altLang="ko-KR" sz="1600" dirty="0" smtClean="0"/>
              <a:t>, KT</a:t>
            </a:r>
            <a:r>
              <a:rPr lang="ko-KR" altLang="en-US" sz="1600" dirty="0" smtClean="0"/>
              <a:t>는 </a:t>
            </a:r>
            <a:r>
              <a:rPr lang="en-US" altLang="ko-KR" sz="1600" dirty="0" smtClean="0"/>
              <a:t>2011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4</a:t>
            </a:r>
            <a:r>
              <a:rPr lang="ko-KR" altLang="en-US" sz="1600" dirty="0" smtClean="0"/>
              <a:t>월 방통위로부터 시정명령을 받은 이후</a:t>
            </a:r>
            <a:r>
              <a:rPr lang="en-US" altLang="ko-KR" sz="1600" dirty="0" smtClean="0"/>
              <a:t>, 5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~6</a:t>
            </a:r>
            <a:r>
              <a:rPr lang="ko-KR" altLang="en-US" sz="1600" dirty="0" smtClean="0"/>
              <a:t>월에 약관변경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업무처리절차 개선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원상회복에 필요한 조치마련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실사요금 보다 납부요금이 많은 고객 </a:t>
            </a:r>
            <a:r>
              <a:rPr lang="en-US" altLang="ko-KR" sz="1600" dirty="0" smtClean="0"/>
              <a:t>553,028</a:t>
            </a:r>
            <a:r>
              <a:rPr lang="ko-KR" altLang="en-US" sz="1600" dirty="0" smtClean="0"/>
              <a:t>명에게 정액제 가입사실을 알리는 안내문 발송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시정명령 받은 사실 공표</a:t>
            </a:r>
            <a:r>
              <a:rPr lang="en-US" altLang="ko-KR" sz="1600" dirty="0" smtClean="0"/>
              <a:t>, 104</a:t>
            </a:r>
            <a:r>
              <a:rPr lang="ko-KR" altLang="en-US" sz="1600" dirty="0" smtClean="0"/>
              <a:t>억 </a:t>
            </a:r>
            <a:r>
              <a:rPr lang="en-US" altLang="ko-KR" sz="1600" dirty="0" smtClean="0"/>
              <a:t>9</a:t>
            </a:r>
            <a:r>
              <a:rPr lang="ko-KR" altLang="en-US" sz="1600" dirty="0" err="1" smtClean="0"/>
              <a:t>백만원</a:t>
            </a:r>
            <a:r>
              <a:rPr lang="ko-KR" altLang="en-US" sz="1600" dirty="0" smtClean="0"/>
              <a:t> 과징금 부과‘ 등 </a:t>
            </a:r>
            <a:r>
              <a:rPr lang="ko-KR" altLang="en-US" sz="1600" dirty="0" err="1" smtClean="0"/>
              <a:t>방통위에서</a:t>
            </a:r>
            <a:r>
              <a:rPr lang="ko-KR" altLang="en-US" sz="1600" dirty="0" smtClean="0"/>
              <a:t> 지시하는 모든 조치를 이행함</a:t>
            </a:r>
            <a:r>
              <a:rPr lang="en-US" altLang="ko-KR" sz="16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 </a:t>
            </a:r>
            <a:r>
              <a:rPr lang="ko-KR" altLang="en-US" sz="1600" dirty="0" smtClean="0"/>
              <a:t>또한</a:t>
            </a:r>
            <a:r>
              <a:rPr lang="en-US" altLang="ko-KR" sz="1600" dirty="0" smtClean="0"/>
              <a:t>, &lt;KT</a:t>
            </a:r>
            <a:r>
              <a:rPr lang="ko-KR" altLang="en-US" sz="1600" dirty="0" smtClean="0"/>
              <a:t>안심센터</a:t>
            </a:r>
            <a:r>
              <a:rPr lang="en-US" altLang="ko-KR" sz="1600" dirty="0" smtClean="0"/>
              <a:t>&gt;</a:t>
            </a:r>
            <a:r>
              <a:rPr lang="ko-KR" altLang="en-US" sz="1600" dirty="0" smtClean="0"/>
              <a:t>가 </a:t>
            </a:r>
            <a:r>
              <a:rPr lang="en-US" altLang="ko-KR" sz="1600" dirty="0" smtClean="0"/>
              <a:t>2010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고객정보 관리를 정확하고 안전하게 하기 위해 출범했다고 함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이후 </a:t>
            </a:r>
            <a:r>
              <a:rPr lang="en-US" altLang="ko-KR" sz="1600" dirty="0" smtClean="0"/>
              <a:t>KT</a:t>
            </a:r>
            <a:r>
              <a:rPr lang="ko-KR" altLang="en-US" sz="1600" dirty="0" smtClean="0"/>
              <a:t>의 모든 채널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고객센터</a:t>
            </a:r>
            <a:r>
              <a:rPr lang="en-US" altLang="ko-KR" sz="1600" dirty="0" smtClean="0"/>
              <a:t>(100</a:t>
            </a:r>
            <a:r>
              <a:rPr lang="ko-KR" altLang="en-US" sz="1600" dirty="0" smtClean="0"/>
              <a:t>번</a:t>
            </a:r>
            <a:r>
              <a:rPr lang="en-US" altLang="ko-KR" sz="1600" dirty="0" smtClean="0"/>
              <a:t>), KT</a:t>
            </a:r>
            <a:r>
              <a:rPr lang="ko-KR" altLang="en-US" sz="1600" dirty="0" smtClean="0"/>
              <a:t>플라자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대리점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고객이 통신상품을 가입하거나 변경할 때 제출한 서류와 녹취자료를 고객관리 시스템에 등록하고 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명의자 본인 명의의 휴대폰으로 서비스 가입 사실을 확인하도록 하고 있어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본인이 아닌 이가 대리로 상품에 가입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불법영업행위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하지 못하게 처리하고 있다고 함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2664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소비자 쟁점</a:t>
            </a:r>
            <a:r>
              <a:rPr lang="en-US" altLang="ko-KR" sz="1600" dirty="0"/>
              <a:t>] 6.7.3 </a:t>
            </a:r>
            <a:r>
              <a:rPr lang="ko-KR" altLang="en-US" sz="1600" dirty="0"/>
              <a:t>공정 마케팅</a:t>
            </a:r>
            <a:r>
              <a:rPr lang="en-US" altLang="ko-KR" sz="1600" dirty="0"/>
              <a:t>, </a:t>
            </a:r>
            <a:r>
              <a:rPr lang="ko-KR" altLang="en-US" sz="1600" dirty="0"/>
              <a:t>정보와 계약관행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소비자 쟁점</a:t>
            </a:r>
            <a:r>
              <a:rPr lang="en-US" altLang="ko-KR" sz="1600" dirty="0"/>
              <a:t>] 6.7.6 </a:t>
            </a:r>
            <a:r>
              <a:rPr lang="ko-KR" altLang="en-US" sz="1600" dirty="0"/>
              <a:t>소비자 서비스</a:t>
            </a:r>
            <a:r>
              <a:rPr lang="en-US" altLang="ko-KR" sz="1600" dirty="0"/>
              <a:t>, </a:t>
            </a:r>
            <a:r>
              <a:rPr lang="ko-KR" altLang="en-US" sz="1600" dirty="0"/>
              <a:t>지원</a:t>
            </a:r>
            <a:r>
              <a:rPr lang="en-US" altLang="ko-KR" sz="1600" dirty="0"/>
              <a:t>, </a:t>
            </a:r>
            <a:r>
              <a:rPr lang="ko-KR" altLang="en-US" sz="1600" dirty="0"/>
              <a:t>분쟁 해결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소비자 쟁점</a:t>
            </a:r>
            <a:r>
              <a:rPr lang="en-US" altLang="ko-KR" sz="1600" dirty="0"/>
              <a:t>] 6.7.7 </a:t>
            </a:r>
            <a:r>
              <a:rPr lang="ko-KR" altLang="en-US" sz="1600" dirty="0"/>
              <a:t>소비자 정보보호 및 개인정보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소비자 쟁점</a:t>
            </a:r>
            <a:r>
              <a:rPr lang="en-US" altLang="ko-KR" sz="1600" dirty="0"/>
              <a:t>] 6.7.8 </a:t>
            </a:r>
            <a:r>
              <a:rPr lang="ko-KR" altLang="en-US" sz="1600" dirty="0"/>
              <a:t>필수 서비스에 대한 접근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600" dirty="0"/>
              <a:t>▪ </a:t>
            </a:r>
            <a:r>
              <a:rPr lang="en-US" altLang="ko-KR" sz="1600" dirty="0"/>
              <a:t>UNGC_[</a:t>
            </a:r>
            <a:r>
              <a:rPr lang="ko-KR" altLang="en-US" sz="1600" dirty="0"/>
              <a:t>인권</a:t>
            </a:r>
            <a:r>
              <a:rPr lang="en-US" altLang="ko-KR" sz="1600" dirty="0"/>
              <a:t>] </a:t>
            </a:r>
            <a:r>
              <a:rPr lang="ko-KR" altLang="en-US" sz="1600" dirty="0"/>
              <a:t>원칙</a:t>
            </a:r>
            <a:r>
              <a:rPr lang="en-US" altLang="ko-KR" sz="1600" dirty="0"/>
              <a:t>1: </a:t>
            </a:r>
            <a:r>
              <a:rPr lang="ko-KR" altLang="en-US" sz="1600" dirty="0"/>
              <a:t>국제적으로 선언된 인권보호를 지지하고 존중함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600" dirty="0"/>
              <a:t>▪ </a:t>
            </a:r>
            <a:r>
              <a:rPr lang="en-US" altLang="ko-KR" sz="1600" dirty="0"/>
              <a:t>UNGC_[</a:t>
            </a:r>
            <a:r>
              <a:rPr lang="ko-KR" altLang="en-US" sz="1600" dirty="0"/>
              <a:t>인권</a:t>
            </a:r>
            <a:r>
              <a:rPr lang="en-US" altLang="ko-KR" sz="1600" dirty="0"/>
              <a:t>] </a:t>
            </a:r>
            <a:r>
              <a:rPr lang="ko-KR" altLang="en-US" sz="1600" dirty="0"/>
              <a:t>원칙</a:t>
            </a:r>
            <a:r>
              <a:rPr lang="en-US" altLang="ko-KR" sz="1600" dirty="0"/>
              <a:t>2: </a:t>
            </a:r>
            <a:r>
              <a:rPr lang="ko-KR" altLang="en-US" sz="1600" dirty="0"/>
              <a:t>인권침해에 연루되지 않도록 적극 </a:t>
            </a:r>
            <a:r>
              <a:rPr lang="ko-KR" altLang="en-US" sz="1600" dirty="0" smtClean="0"/>
              <a:t>노력함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48680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국제 </a:t>
            </a:r>
            <a:r>
              <a:rPr lang="en-US" altLang="ko-KR" sz="2400" dirty="0" smtClean="0"/>
              <a:t>CSR </a:t>
            </a:r>
            <a:r>
              <a:rPr lang="ko-KR" altLang="en-US" sz="2400" dirty="0" smtClean="0"/>
              <a:t>규범 해당영역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/>
              <a:t>좋은기업센터의</a:t>
            </a:r>
            <a:r>
              <a:rPr lang="ko-KR" altLang="en-US" sz="2400" dirty="0" smtClean="0"/>
              <a:t> 최종 의견정리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5" y="1196752"/>
            <a:ext cx="7704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▪ </a:t>
            </a:r>
            <a:r>
              <a:rPr lang="ko-KR" altLang="en-US" sz="1600" dirty="0" smtClean="0"/>
              <a:t>실질적인 재발방지책과 시스템 개발을 위해 노력해야 함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▪ 차액의 환급처리가 완료된 총 고객의 수와 </a:t>
            </a:r>
            <a:r>
              <a:rPr lang="ko-KR" altLang="en-US" sz="1600" dirty="0" err="1" smtClean="0"/>
              <a:t>환급금</a:t>
            </a:r>
            <a:r>
              <a:rPr lang="ko-KR" altLang="en-US" sz="1600" dirty="0" smtClean="0"/>
              <a:t> 총액을 공개해야 함</a:t>
            </a:r>
            <a:r>
              <a:rPr lang="en-US" altLang="ko-KR" sz="16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</a:t>
            </a:r>
            <a:r>
              <a:rPr lang="en-US" altLang="ko-KR" sz="1600" dirty="0" smtClean="0"/>
              <a:t>KT</a:t>
            </a:r>
            <a:r>
              <a:rPr lang="ko-KR" altLang="en-US" sz="1600" dirty="0" smtClean="0"/>
              <a:t>안심센터를 통한 무단가입 차단 실시 후</a:t>
            </a:r>
            <a:r>
              <a:rPr lang="en-US" altLang="ko-KR" sz="1600" dirty="0" smtClean="0"/>
              <a:t>, &lt;KT</a:t>
            </a:r>
            <a:r>
              <a:rPr lang="ko-KR" altLang="en-US" sz="1600" dirty="0" smtClean="0"/>
              <a:t>안심센터</a:t>
            </a:r>
            <a:r>
              <a:rPr lang="en-US" altLang="ko-KR" sz="1600" dirty="0" smtClean="0"/>
              <a:t>&gt; </a:t>
            </a:r>
            <a:r>
              <a:rPr lang="ko-KR" altLang="en-US" sz="1600" dirty="0" smtClean="0"/>
              <a:t>출범 이후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실질적인 무단가입 차단 실적 등 구체적인 성과들도 추가로 공개해야 함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▪ </a:t>
            </a:r>
            <a:r>
              <a:rPr lang="ko-KR" altLang="en-US" sz="1600" dirty="0" err="1" smtClean="0"/>
              <a:t>마직막으로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다음 </a:t>
            </a:r>
            <a:r>
              <a:rPr lang="en-US" altLang="ko-KR" sz="1600" dirty="0" smtClean="0"/>
              <a:t>CSR</a:t>
            </a:r>
            <a:r>
              <a:rPr lang="ko-KR" altLang="en-US" sz="1600" dirty="0" smtClean="0"/>
              <a:t>보고서를 작성할 때</a:t>
            </a:r>
            <a:r>
              <a:rPr lang="en-US" altLang="ko-KR" sz="1600" dirty="0" smtClean="0"/>
              <a:t>, GRI </a:t>
            </a:r>
            <a:r>
              <a:rPr lang="ko-KR" altLang="en-US" sz="1600" dirty="0" smtClean="0"/>
              <a:t>보고기준을 적용한다면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아래 지표에 대한 보고를 이번 사건과 관련해 좀 더 구체적으로 정확히 보고해야 함</a:t>
            </a:r>
            <a:r>
              <a:rPr lang="en-US" altLang="ko-KR" sz="1600" dirty="0" smtClean="0"/>
              <a:t>.</a:t>
            </a:r>
            <a:endParaRPr lang="ko-KR" altLang="en-US" dirty="0"/>
          </a:p>
        </p:txBody>
      </p:sp>
      <p:pic>
        <p:nvPicPr>
          <p:cNvPr id="10" name="그림 9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4077072"/>
            <a:ext cx="747225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4" name="내용 개체 틀 3" descr="12-03-16-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04664"/>
            <a:ext cx="4561624" cy="864096"/>
          </a:xfrm>
        </p:spPr>
      </p:pic>
      <p:sp>
        <p:nvSpPr>
          <p:cNvPr id="5" name="TextBox 4"/>
          <p:cNvSpPr txBox="1"/>
          <p:nvPr/>
        </p:nvSpPr>
        <p:spPr>
          <a:xfrm>
            <a:off x="467544" y="1556793"/>
            <a:ext cx="5295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▪ </a:t>
            </a:r>
            <a:r>
              <a:rPr lang="en-US" altLang="ko-KR" sz="2000" dirty="0"/>
              <a:t>CSR</a:t>
            </a:r>
            <a:r>
              <a:rPr lang="ko-KR" altLang="en-US" sz="2000" dirty="0"/>
              <a:t>보고서 </a:t>
            </a:r>
            <a:r>
              <a:rPr lang="en-US" altLang="ko-KR" sz="2000" dirty="0"/>
              <a:t>: 20105</a:t>
            </a:r>
            <a:r>
              <a:rPr lang="ko-KR" altLang="en-US" sz="2000" dirty="0"/>
              <a:t>년 첫 발행</a:t>
            </a:r>
            <a:r>
              <a:rPr lang="en-US" altLang="ko-KR" sz="2000" dirty="0"/>
              <a:t>. </a:t>
            </a:r>
            <a:r>
              <a:rPr lang="ko-KR" altLang="en-US" sz="2000" dirty="0"/>
              <a:t>총 </a:t>
            </a:r>
            <a:r>
              <a:rPr lang="en-US" altLang="ko-KR" sz="2000" dirty="0"/>
              <a:t>1</a:t>
            </a:r>
            <a:r>
              <a:rPr lang="ko-KR" altLang="en-US" sz="2000" dirty="0"/>
              <a:t>회 발행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r>
              <a:rPr lang="ko-KR" altLang="en-US" sz="2000" dirty="0"/>
              <a:t>▪ </a:t>
            </a:r>
            <a:r>
              <a:rPr lang="en-US" altLang="ko-KR" sz="2000" dirty="0"/>
              <a:t>UNGC </a:t>
            </a:r>
            <a:r>
              <a:rPr lang="ko-KR" altLang="en-US" sz="2000" dirty="0"/>
              <a:t>가입여부 </a:t>
            </a:r>
            <a:r>
              <a:rPr lang="en-US" altLang="ko-KR" sz="2000" dirty="0"/>
              <a:t>: 2010</a:t>
            </a:r>
            <a:r>
              <a:rPr lang="ko-KR" altLang="en-US" sz="2000" dirty="0"/>
              <a:t>년 </a:t>
            </a:r>
            <a:r>
              <a:rPr lang="en-US" altLang="ko-KR" sz="2000" dirty="0"/>
              <a:t>5</a:t>
            </a:r>
            <a:r>
              <a:rPr lang="ko-KR" altLang="en-US" sz="2000" dirty="0"/>
              <a:t>월 </a:t>
            </a:r>
            <a:r>
              <a:rPr lang="ko-KR" altLang="en-US" sz="2000" dirty="0" smtClean="0"/>
              <a:t>가입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417112"/>
            <a:ext cx="8136904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2400" dirty="0" smtClean="0"/>
              <a:t>지난 </a:t>
            </a:r>
            <a:r>
              <a:rPr lang="en-US" altLang="ko-KR" sz="2400" dirty="0" smtClean="0"/>
              <a:t>4</a:t>
            </a:r>
            <a:r>
              <a:rPr lang="ko-KR" altLang="en-US" sz="2400" dirty="0" smtClean="0"/>
              <a:t>년간</a:t>
            </a:r>
            <a:r>
              <a:rPr lang="en-US" altLang="ko-KR" sz="2400" dirty="0" smtClean="0"/>
              <a:t>(2007~2010) </a:t>
            </a:r>
            <a:r>
              <a:rPr lang="ko-KR" altLang="en-US" sz="2400" dirty="0" smtClean="0"/>
              <a:t>산업재해로 </a:t>
            </a:r>
            <a:r>
              <a:rPr lang="en-US" altLang="ko-KR" sz="2400" dirty="0" smtClean="0"/>
              <a:t>33</a:t>
            </a:r>
            <a:r>
              <a:rPr lang="ko-KR" altLang="en-US" sz="2400" dirty="0" smtClean="0"/>
              <a:t>명 사망</a:t>
            </a:r>
            <a:r>
              <a:rPr lang="en-US" altLang="ko-KR" sz="2400" dirty="0" smtClean="0"/>
              <a:t>. </a:t>
            </a:r>
          </a:p>
          <a:p>
            <a:pPr algn="ctr"/>
            <a:r>
              <a:rPr lang="ko-KR" altLang="en-US" sz="2400" dirty="0" err="1" smtClean="0"/>
              <a:t>건설사</a:t>
            </a:r>
            <a:r>
              <a:rPr lang="ko-KR" altLang="en-US" sz="2400" dirty="0" smtClean="0"/>
              <a:t> 중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위 불명예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356992"/>
            <a:ext cx="792088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▪</a:t>
            </a:r>
            <a:r>
              <a:rPr lang="ko-KR" altLang="en-US" dirty="0" smtClean="0"/>
              <a:t> </a:t>
            </a:r>
            <a:r>
              <a:rPr lang="ko-KR" altLang="en-US" sz="1600" dirty="0" smtClean="0"/>
              <a:t>지난 </a:t>
            </a:r>
            <a:r>
              <a:rPr lang="en-US" altLang="ko-KR" sz="1600" dirty="0" smtClean="0"/>
              <a:t>2010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26</a:t>
            </a:r>
            <a:r>
              <a:rPr lang="ko-KR" altLang="en-US" sz="1600" dirty="0" smtClean="0"/>
              <a:t>일 이정선 의원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한나라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비례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은 고용노동부에서 제출받은 ‘</a:t>
            </a:r>
            <a:r>
              <a:rPr lang="en-US" altLang="ko-KR" sz="1600" dirty="0" smtClean="0"/>
              <a:t>2007~2010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월까지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대 건설회사 현장 사망자 발생현황’ 발표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현대건설 현장에서 사망한 작업자 </a:t>
            </a:r>
            <a:r>
              <a:rPr lang="en-US" altLang="ko-KR" sz="1600" dirty="0" smtClean="0"/>
              <a:t>33</a:t>
            </a:r>
            <a:r>
              <a:rPr lang="ko-KR" altLang="en-US" sz="1600" dirty="0" smtClean="0"/>
              <a:t>명은 </a:t>
            </a:r>
            <a:r>
              <a:rPr lang="en-US" altLang="ko-KR" sz="1600" dirty="0" smtClean="0"/>
              <a:t>2007</a:t>
            </a:r>
            <a:r>
              <a:rPr lang="ko-KR" altLang="en-US" sz="1600" dirty="0" smtClean="0"/>
              <a:t>년부터 </a:t>
            </a:r>
            <a:r>
              <a:rPr lang="en-US" altLang="ko-KR" sz="1600" dirty="0" smtClean="0"/>
              <a:t>2010</a:t>
            </a:r>
            <a:r>
              <a:rPr lang="ko-KR" altLang="en-US" sz="1600" dirty="0" smtClean="0"/>
              <a:t>년까지 </a:t>
            </a:r>
            <a:r>
              <a:rPr lang="en-US" altLang="ko-KR" sz="1600" dirty="0" smtClean="0"/>
              <a:t>4</a:t>
            </a:r>
            <a:r>
              <a:rPr lang="ko-KR" altLang="en-US" sz="1600" dirty="0" smtClean="0"/>
              <a:t>년 동안 국내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대 </a:t>
            </a:r>
            <a:r>
              <a:rPr lang="ko-KR" altLang="en-US" sz="1600" dirty="0" err="1" smtClean="0"/>
              <a:t>건설사</a:t>
            </a:r>
            <a:r>
              <a:rPr lang="ko-KR" altLang="en-US" sz="1600" dirty="0" smtClean="0"/>
              <a:t> 전체 사망자 </a:t>
            </a:r>
            <a:r>
              <a:rPr lang="en-US" altLang="ko-KR" sz="1600" dirty="0" smtClean="0"/>
              <a:t>154</a:t>
            </a:r>
            <a:r>
              <a:rPr lang="ko-KR" altLang="en-US" sz="1600" dirty="0" smtClean="0"/>
              <a:t>명 중 무려 </a:t>
            </a:r>
            <a:r>
              <a:rPr lang="en-US" altLang="ko-KR" sz="1600" dirty="0" smtClean="0"/>
              <a:t>21.4%</a:t>
            </a:r>
            <a:r>
              <a:rPr lang="ko-KR" altLang="en-US" sz="1600" dirty="0" smtClean="0"/>
              <a:t>에 해당되는 수치임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</a:t>
            </a:r>
            <a:r>
              <a:rPr lang="en-US" altLang="ko-KR" sz="1600" dirty="0" smtClean="0"/>
              <a:t>2011</a:t>
            </a:r>
            <a:r>
              <a:rPr lang="ko-KR" altLang="en-US" sz="1600" dirty="0" smtClean="0"/>
              <a:t>년 산재사망자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명으로</a:t>
            </a:r>
            <a:r>
              <a:rPr lang="en-US" altLang="ko-KR" sz="1600" dirty="0" smtClean="0"/>
              <a:t>, 2012</a:t>
            </a:r>
            <a:r>
              <a:rPr lang="ko-KR" altLang="en-US" sz="1600" dirty="0" smtClean="0"/>
              <a:t>년 노동단체 선정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최악의 산재사망기업</a:t>
            </a:r>
            <a:r>
              <a:rPr lang="en-US" altLang="ko-KR" sz="1600" dirty="0" smtClean="0"/>
              <a:t>’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선정</a:t>
            </a:r>
            <a:endParaRPr lang="en-US" altLang="ko-K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544616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600" dirty="0" smtClean="0"/>
              <a:t>▪ </a:t>
            </a:r>
            <a:r>
              <a:rPr lang="en-US" altLang="ko-KR" sz="1600" dirty="0" smtClean="0"/>
              <a:t>&lt;</a:t>
            </a:r>
            <a:r>
              <a:rPr lang="ko-KR" altLang="en-US" sz="1600" dirty="0" smtClean="0"/>
              <a:t>답변서</a:t>
            </a:r>
            <a:r>
              <a:rPr lang="en-US" altLang="ko-KR" sz="1600" dirty="0" smtClean="0"/>
              <a:t>&gt; </a:t>
            </a:r>
            <a:r>
              <a:rPr lang="ko-KR" altLang="en-US" sz="1600" dirty="0" smtClean="0"/>
              <a:t> 현대건설은 </a:t>
            </a:r>
            <a:r>
              <a:rPr lang="en-US" altLang="ko-KR" sz="1600" dirty="0" smtClean="0"/>
              <a:t>2012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일 좋은기업센터로 답변서를 전달함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현대건설은 ‘전사적 안전관리대책의 추진업무와 세부사항을 공개‘했으며</a:t>
            </a:r>
            <a:r>
              <a:rPr lang="en-US" altLang="ko-KR" sz="1600" dirty="0" smtClean="0"/>
              <a:t>, ‘</a:t>
            </a:r>
            <a:r>
              <a:rPr lang="ko-KR" altLang="en-US" sz="1600" dirty="0" smtClean="0"/>
              <a:t>협력업체 소장과 반장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일용 근로자에 대해 안전교육 진행</a:t>
            </a:r>
            <a:r>
              <a:rPr lang="en-US" altLang="ko-KR" sz="1600" dirty="0" smtClean="0"/>
              <a:t>,  </a:t>
            </a:r>
            <a:r>
              <a:rPr lang="ko-KR" altLang="en-US" sz="1600" dirty="0" smtClean="0"/>
              <a:t>현장관리시스템인 </a:t>
            </a:r>
            <a:r>
              <a:rPr lang="en-US" altLang="ko-KR" sz="1600" dirty="0" smtClean="0"/>
              <a:t>H-PMS</a:t>
            </a:r>
            <a:r>
              <a:rPr lang="ko-KR" altLang="en-US" sz="1600" dirty="0" smtClean="0"/>
              <a:t>에서 기록 </a:t>
            </a:r>
            <a:r>
              <a:rPr lang="en-US" altLang="ko-KR" sz="1600" dirty="0" smtClean="0"/>
              <a:t>.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- </a:t>
            </a:r>
            <a:r>
              <a:rPr lang="ko-KR" altLang="en-US" sz="1600" dirty="0" smtClean="0"/>
              <a:t> ’사고 위험율이 높은 토목과 플랜트 현장을 중심으로 사고 및 사망 위험율을 줄이기 위해 연간 </a:t>
            </a:r>
            <a:r>
              <a:rPr lang="en-US" altLang="ko-KR" sz="1600" dirty="0" smtClean="0"/>
              <a:t>739</a:t>
            </a:r>
            <a:r>
              <a:rPr lang="ko-KR" altLang="en-US" sz="1600" dirty="0" smtClean="0"/>
              <a:t>회의 안전 점검을 시행하고 있다고 공개</a:t>
            </a:r>
            <a:r>
              <a:rPr lang="en-US" altLang="ko-KR" sz="1600" dirty="0" smtClean="0"/>
              <a:t>.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 </a:t>
            </a:r>
            <a:r>
              <a:rPr lang="en-US" altLang="ko-KR" sz="1600" dirty="0" smtClean="0"/>
              <a:t>-  </a:t>
            </a:r>
            <a:r>
              <a:rPr lang="ko-KR" altLang="en-US" sz="1600" dirty="0" smtClean="0"/>
              <a:t>‘건설재해 가정 아동과 청소년들에게 어린이재단과 함께 초록나무 희망나래 사업을 </a:t>
            </a:r>
            <a:r>
              <a:rPr lang="en-US" altLang="ko-KR" sz="1600" dirty="0" smtClean="0"/>
              <a:t>2010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월부터 </a:t>
            </a:r>
            <a:r>
              <a:rPr lang="en-US" altLang="ko-KR" sz="1600" dirty="0" smtClean="0"/>
              <a:t>2011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월까지 시행했으며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총 </a:t>
            </a:r>
            <a:r>
              <a:rPr lang="en-US" altLang="ko-KR" sz="1600" dirty="0" smtClean="0"/>
              <a:t>9</a:t>
            </a:r>
            <a:r>
              <a:rPr lang="ko-KR" altLang="en-US" sz="1600" dirty="0" err="1" smtClean="0"/>
              <a:t>억원</a:t>
            </a:r>
            <a:r>
              <a:rPr lang="ko-KR" altLang="en-US" sz="1600" dirty="0" smtClean="0"/>
              <a:t> 기부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장학금 지급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임직원들과 </a:t>
            </a:r>
            <a:r>
              <a:rPr lang="en-US" altLang="ko-KR" sz="1600" dirty="0" smtClean="0"/>
              <a:t>1:1 </a:t>
            </a:r>
            <a:r>
              <a:rPr lang="ko-KR" altLang="en-US" sz="1600" dirty="0" err="1" smtClean="0"/>
              <a:t>멘토링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공연관람 등 적극 지원하고 있다’고 소개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600" dirty="0" smtClean="0"/>
              <a:t> </a:t>
            </a:r>
            <a:r>
              <a:rPr lang="en-US" altLang="ko-KR" sz="1600" dirty="0" smtClean="0"/>
              <a:t>-  ‘2009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12</a:t>
            </a:r>
            <a:r>
              <a:rPr lang="ko-KR" altLang="en-US" sz="1600" dirty="0" smtClean="0"/>
              <a:t>월 수원 아파트 견본주택 사고 건은 </a:t>
            </a:r>
            <a:r>
              <a:rPr lang="en-US" altLang="ko-KR" sz="1600" dirty="0" smtClean="0"/>
              <a:t>CSR</a:t>
            </a:r>
            <a:r>
              <a:rPr lang="ko-KR" altLang="en-US" sz="1600" dirty="0" smtClean="0"/>
              <a:t>보고서에서 보고한 ’당사 재해율‘에 반영했으며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재해자는 현대건설의 산재보험으로 처리했다’고 답변함</a:t>
            </a:r>
            <a:r>
              <a:rPr lang="en-US" altLang="ko-KR" sz="1600" dirty="0" smtClean="0"/>
              <a:t>. 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768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/>
              <a:t>좋은기업센터의</a:t>
            </a:r>
            <a:r>
              <a:rPr lang="ko-KR" altLang="en-US" sz="2400" dirty="0" smtClean="0"/>
              <a:t> 최종 의견정리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9" y="1268760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smtClean="0"/>
              <a:t>자사 건설현장에서 일어나는 산재사망자의 사망을 집계해 홈페이지나 </a:t>
            </a:r>
            <a:r>
              <a:rPr lang="en-US" altLang="ko-KR" sz="1600" dirty="0" smtClean="0"/>
              <a:t>CSR</a:t>
            </a:r>
            <a:r>
              <a:rPr lang="ko-KR" altLang="en-US" sz="1600" dirty="0" smtClean="0"/>
              <a:t>보고서 등 여러 이해관계자들에게 지속적으로 보고하고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원인별</a:t>
            </a:r>
            <a:r>
              <a:rPr lang="ko-KR" altLang="en-US" sz="1600" dirty="0" smtClean="0"/>
              <a:t> 대책을 지속적으로 수립해 함께 보고할 것을 권고함</a:t>
            </a:r>
            <a:r>
              <a:rPr lang="en-US" altLang="ko-KR" sz="16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dirty="0" smtClean="0"/>
              <a:t> </a:t>
            </a:r>
            <a:r>
              <a:rPr lang="ko-KR" altLang="en-US" sz="1600" dirty="0" smtClean="0"/>
              <a:t>‘현장사고 예방을 위한 지출’과 ‘안전점검’을 실시하기 이전과 이후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현장에서의 사건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사고 발생 빈도와 발생 유형 등의 변화 추이를 분석해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좀 더 실질적인 지출과 점검이 될 수 있도록 노력해야 함</a:t>
            </a:r>
            <a:r>
              <a:rPr lang="en-US" altLang="ko-KR" sz="1600" dirty="0" smtClean="0"/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smtClean="0"/>
              <a:t>자사 사업장에서 발생한 산업재해로 인해 업무복귀가 불가능하거나 사망한 당사자나 유가족들에게 ’</a:t>
            </a:r>
            <a:r>
              <a:rPr lang="ko-KR" altLang="en-US" sz="1600" dirty="0" err="1" smtClean="0"/>
              <a:t>법적보상</a:t>
            </a:r>
            <a:r>
              <a:rPr lang="ko-KR" altLang="en-US" sz="1600" dirty="0" smtClean="0"/>
              <a:t>‘과 근로복지공단의 ’산재인정‘에 필요한 기계적 지원 이외에 추가로 제공하고 있는 ’보상 및 지원 정책‘이 있는지를 밝혀줄 것을 재차 권고함</a:t>
            </a:r>
            <a:r>
              <a:rPr lang="en-US" altLang="ko-KR" sz="1600" dirty="0" smtClean="0"/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smtClean="0"/>
              <a:t>향후 자사 모든 건설현장에서 일어나는 ’사건 및 사고‘ 처리과정에서 </a:t>
            </a:r>
            <a:r>
              <a:rPr lang="en-US" altLang="ko-KR" sz="1600" dirty="0" smtClean="0"/>
              <a:t>&lt;</a:t>
            </a:r>
            <a:r>
              <a:rPr lang="ko-KR" altLang="en-US" sz="1600" dirty="0" smtClean="0"/>
              <a:t>책임을 회피</a:t>
            </a:r>
            <a:r>
              <a:rPr lang="en-US" altLang="ko-KR" sz="1600" dirty="0" smtClean="0"/>
              <a:t>&gt;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&lt;</a:t>
            </a:r>
            <a:r>
              <a:rPr lang="ko-KR" altLang="en-US" sz="1600" dirty="0" smtClean="0"/>
              <a:t>우월적 지위를 이용해 </a:t>
            </a:r>
            <a:r>
              <a:rPr lang="ko-KR" altLang="en-US" sz="1600" dirty="0" err="1" smtClean="0"/>
              <a:t>시행사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혹은 하청업체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로 부당하게 불이익 전가하기</a:t>
            </a:r>
            <a:r>
              <a:rPr lang="en-US" altLang="ko-KR" sz="1600" dirty="0" smtClean="0"/>
              <a:t>&gt;</a:t>
            </a:r>
            <a:r>
              <a:rPr lang="ko-KR" altLang="en-US" sz="1600" dirty="0" smtClean="0"/>
              <a:t>가 발생하지 않도록 사고처리 매뉴얼을 재검토 및 수정할 것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2200" b="1" dirty="0" smtClean="0"/>
              <a:t/>
            </a:r>
            <a:br>
              <a:rPr lang="en-US" altLang="ko-KR" sz="2200" b="1" dirty="0" smtClean="0"/>
            </a:br>
            <a:r>
              <a:rPr lang="ko-KR" altLang="en-US" sz="3600" b="1" dirty="0" smtClean="0"/>
              <a:t>보고서 </a:t>
            </a:r>
            <a:r>
              <a:rPr lang="ko-KR" altLang="en-US" sz="3600" b="1" dirty="0"/>
              <a:t>발행 기업의 업종별 분포 </a:t>
            </a:r>
            <a:r>
              <a:rPr lang="ko-KR" altLang="en-US" sz="3600" b="1" dirty="0" smtClean="0"/>
              <a:t>비교</a:t>
            </a:r>
            <a:r>
              <a:rPr lang="en-US" altLang="ko-KR" sz="2200" b="1" dirty="0" smtClean="0"/>
              <a:t/>
            </a:r>
            <a:br>
              <a:rPr lang="en-US" altLang="ko-KR" sz="2200" b="1" dirty="0" smtClean="0"/>
            </a:br>
            <a:r>
              <a:rPr lang="en-US" altLang="ko-KR" sz="2200" b="1" dirty="0" smtClean="0"/>
              <a:t/>
            </a:r>
            <a:br>
              <a:rPr lang="en-US" altLang="ko-KR" sz="2200" b="1" dirty="0" smtClean="0"/>
            </a:br>
            <a:r>
              <a:rPr lang="ko-KR" altLang="en-US" sz="2200" b="1" dirty="0" smtClean="0"/>
              <a:t> </a:t>
            </a:r>
            <a:r>
              <a:rPr lang="en-US" altLang="ko-KR" sz="2200" b="1" dirty="0"/>
              <a:t>(2010-2011)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5" name="내용 개체 틀 4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899575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 smtClean="0"/>
              <a:t>34</a:t>
            </a:r>
            <a:r>
              <a:rPr lang="ko-KR" altLang="en-US" sz="3600" b="1" dirty="0"/>
              <a:t>개국 상위 </a:t>
            </a:r>
            <a:r>
              <a:rPr lang="en-US" altLang="ko-KR" sz="3600" b="1" dirty="0"/>
              <a:t>100</a:t>
            </a:r>
            <a:r>
              <a:rPr lang="ko-KR" altLang="en-US" sz="3600" b="1" dirty="0"/>
              <a:t>대 기업 중 </a:t>
            </a:r>
            <a:r>
              <a:rPr lang="en-US" altLang="ko-KR" sz="3600" b="1" dirty="0"/>
              <a:t>CSR</a:t>
            </a:r>
            <a:r>
              <a:rPr lang="ko-KR" altLang="en-US" sz="3600" b="1" dirty="0"/>
              <a:t>보고서 </a:t>
            </a:r>
            <a:r>
              <a:rPr lang="en-US" altLang="ko-KR" sz="3600" b="1" dirty="0"/>
              <a:t>2011</a:t>
            </a:r>
            <a:r>
              <a:rPr lang="ko-KR" altLang="en-US" sz="3600" b="1" dirty="0"/>
              <a:t>년 </a:t>
            </a:r>
            <a:r>
              <a:rPr lang="ko-KR" altLang="en-US" sz="3600" b="1" dirty="0" err="1"/>
              <a:t>발행율</a:t>
            </a:r>
            <a:r>
              <a:rPr lang="ko-KR" altLang="en-US" sz="3600" b="1" dirty="0"/>
              <a:t> 비교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내용 개체 틀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7" y="1844824"/>
            <a:ext cx="7640427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대 </a:t>
            </a:r>
            <a:r>
              <a:rPr lang="en-US" altLang="ko-KR" dirty="0" smtClean="0"/>
              <a:t>CSR </a:t>
            </a:r>
            <a:r>
              <a:rPr lang="ko-KR" altLang="en-US" dirty="0" smtClean="0"/>
              <a:t>이슈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pic>
        <p:nvPicPr>
          <p:cNvPr id="4" name="내용 개체 틀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700808"/>
            <a:ext cx="8135711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8021289" cy="3816424"/>
          </a:xfr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대 </a:t>
            </a:r>
            <a:r>
              <a:rPr lang="en-US" altLang="ko-KR" dirty="0" smtClean="0"/>
              <a:t>CSR </a:t>
            </a:r>
            <a:r>
              <a:rPr lang="ko-KR" altLang="en-US" dirty="0" smtClean="0"/>
              <a:t>이슈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en-US" altLang="ko-KR" sz="2000" dirty="0" smtClean="0"/>
              <a:t>CSR</a:t>
            </a:r>
            <a:r>
              <a:rPr lang="ko-KR" altLang="en-US" sz="2000" dirty="0"/>
              <a:t>보고서 </a:t>
            </a:r>
            <a:r>
              <a:rPr lang="en-US" altLang="ko-KR" sz="2000" dirty="0"/>
              <a:t>: 2006</a:t>
            </a:r>
            <a:r>
              <a:rPr lang="ko-KR" altLang="en-US" sz="2000" dirty="0"/>
              <a:t>년부터 </a:t>
            </a:r>
            <a:r>
              <a:rPr lang="en-US" altLang="ko-KR" sz="2000" dirty="0"/>
              <a:t>2010</a:t>
            </a:r>
            <a:r>
              <a:rPr lang="ko-KR" altLang="en-US" sz="2000" dirty="0"/>
              <a:t>년까지 </a:t>
            </a:r>
            <a:r>
              <a:rPr lang="en-US" altLang="ko-KR" sz="2000" dirty="0"/>
              <a:t>5</a:t>
            </a:r>
            <a:r>
              <a:rPr lang="ko-KR" altLang="en-US" sz="2000" dirty="0"/>
              <a:t>년 연속 발행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r>
              <a:rPr lang="en-US" altLang="ko-KR" sz="2000" dirty="0" smtClean="0"/>
              <a:t>UNGC </a:t>
            </a:r>
            <a:r>
              <a:rPr lang="ko-KR" altLang="en-US" sz="2000" dirty="0" smtClean="0"/>
              <a:t>가입 </a:t>
            </a:r>
            <a:r>
              <a:rPr lang="ko-KR" altLang="en-US" sz="2000" dirty="0" err="1" smtClean="0"/>
              <a:t>미가입</a:t>
            </a:r>
            <a:endParaRPr lang="ko-KR" altLang="en-US" sz="2000" dirty="0"/>
          </a:p>
          <a:p>
            <a:r>
              <a:rPr lang="en-US" altLang="ko-KR" sz="2000" dirty="0" smtClean="0"/>
              <a:t>EICC(</a:t>
            </a:r>
            <a:r>
              <a:rPr lang="ko-KR" altLang="en-US" sz="2000" dirty="0" smtClean="0"/>
              <a:t>전자산업의 사회적 책임 수행 행동규범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가입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909555"/>
            <a:ext cx="7632848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 smtClean="0"/>
              <a:t>반도체 작업장 유해물질노출 피해자 </a:t>
            </a:r>
            <a:r>
              <a:rPr lang="en-US" altLang="ko-KR" sz="2000" dirty="0" smtClean="0"/>
              <a:t>120</a:t>
            </a:r>
            <a:r>
              <a:rPr lang="ko-KR" altLang="en-US" sz="2000" dirty="0" smtClean="0"/>
              <a:t>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사망자 </a:t>
            </a:r>
            <a:r>
              <a:rPr lang="en-US" altLang="ko-KR" sz="2000" dirty="0" smtClean="0"/>
              <a:t>58</a:t>
            </a:r>
            <a:r>
              <a:rPr lang="ko-KR" altLang="en-US" sz="2000" dirty="0" smtClean="0"/>
              <a:t>명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501009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▪ 삼성전자 반도체 생산라인에서 근무하던 황유미씨와 이숙영씨가 연이어 백혈병으로 사망하면서</a:t>
            </a:r>
            <a:r>
              <a:rPr lang="en-US" altLang="ko-KR" sz="1600" dirty="0"/>
              <a:t>, </a:t>
            </a:r>
            <a:r>
              <a:rPr lang="ko-KR" altLang="en-US" sz="1600" dirty="0"/>
              <a:t>삼성전자의 </a:t>
            </a:r>
            <a:r>
              <a:rPr lang="ko-KR" altLang="en-US" sz="1600" dirty="0" err="1"/>
              <a:t>노후된</a:t>
            </a:r>
            <a:r>
              <a:rPr lang="ko-KR" altLang="en-US" sz="1600" dirty="0"/>
              <a:t> 작업공정에서 사용된 화학물질들로 인한 직업병 </a:t>
            </a:r>
            <a:r>
              <a:rPr lang="ko-KR" altLang="en-US" sz="1600" dirty="0" err="1"/>
              <a:t>발병자</a:t>
            </a:r>
            <a:r>
              <a:rPr lang="ko-KR" altLang="en-US" sz="1600" dirty="0"/>
              <a:t> 및 사망자 문제가 언론과 시민단체로부터 제기됨</a:t>
            </a:r>
            <a:r>
              <a:rPr lang="en-US" altLang="ko-KR" sz="16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</a:t>
            </a:r>
            <a:r>
              <a:rPr lang="ko-KR" altLang="en-US" sz="1600" dirty="0"/>
              <a:t>피해자들과 유가족은 삼성전자로부터 ‘</a:t>
            </a:r>
            <a:r>
              <a:rPr lang="ko-KR" altLang="en-US" sz="1600" dirty="0" err="1"/>
              <a:t>조건없는</a:t>
            </a:r>
            <a:r>
              <a:rPr lang="ko-KR" altLang="en-US" sz="1600" dirty="0"/>
              <a:t> 공식적인 사과’와 ‘피해 당시의 공정환경’과 ‘사용된 화학물질’ 등을 투명하게 공개해 정확한 발병원인을 밝힐 것을 요구하고 있음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</a:t>
            </a:r>
            <a:r>
              <a:rPr lang="en-US" altLang="ko-KR" sz="1600" dirty="0" smtClean="0"/>
              <a:t>2012</a:t>
            </a:r>
            <a:r>
              <a:rPr lang="ko-KR" altLang="en-US" sz="1600" dirty="0" smtClean="0"/>
              <a:t>년  현재</a:t>
            </a:r>
            <a:r>
              <a:rPr lang="en-US" altLang="ko-KR" sz="1600" dirty="0"/>
              <a:t>, </a:t>
            </a:r>
            <a:r>
              <a:rPr lang="ko-KR" altLang="en-US" sz="1600" dirty="0"/>
              <a:t>반올림 집계에 따르면 삼성전자 직업병 피해자 총 인원은 </a:t>
            </a:r>
            <a:r>
              <a:rPr lang="en-US" altLang="ko-KR" sz="1600" dirty="0" smtClean="0"/>
              <a:t>120</a:t>
            </a:r>
            <a:r>
              <a:rPr lang="ko-KR" altLang="en-US" sz="1600" dirty="0" smtClean="0"/>
              <a:t>명이며</a:t>
            </a:r>
            <a:r>
              <a:rPr lang="en-US" altLang="ko-KR" sz="1600" dirty="0"/>
              <a:t>, </a:t>
            </a:r>
            <a:r>
              <a:rPr lang="ko-KR" altLang="en-US" sz="1600" dirty="0"/>
              <a:t>이중 </a:t>
            </a:r>
            <a:r>
              <a:rPr lang="en-US" altLang="ko-KR" sz="1600" dirty="0" smtClean="0"/>
              <a:t>58</a:t>
            </a:r>
            <a:r>
              <a:rPr lang="ko-KR" altLang="en-US" sz="1600" dirty="0" smtClean="0"/>
              <a:t>명은 </a:t>
            </a:r>
            <a:r>
              <a:rPr lang="ko-KR" altLang="en-US" sz="1600" dirty="0"/>
              <a:t>이미 사망함</a:t>
            </a:r>
            <a:r>
              <a:rPr lang="en-US" altLang="ko-KR" sz="1600" dirty="0"/>
              <a:t>. </a:t>
            </a:r>
            <a:endParaRPr lang="ko-KR" altLang="en-US" dirty="0"/>
          </a:p>
        </p:txBody>
      </p:sp>
      <p:pic>
        <p:nvPicPr>
          <p:cNvPr id="7" name="그림 6" descr="12-03-05-0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32656"/>
            <a:ext cx="1728192" cy="1062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2"/>
            <a:ext cx="77768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국제 </a:t>
            </a:r>
            <a:r>
              <a:rPr lang="en-US" altLang="ko-KR" sz="2000" dirty="0" smtClean="0"/>
              <a:t>CSR </a:t>
            </a:r>
            <a:r>
              <a:rPr lang="ko-KR" altLang="en-US" sz="2000" dirty="0" smtClean="0"/>
              <a:t>규범 해당영역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284984"/>
            <a:ext cx="77768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/>
              <a:t>좋은기업센터의</a:t>
            </a:r>
            <a:r>
              <a:rPr lang="ko-KR" altLang="en-US" sz="2000" dirty="0" smtClean="0"/>
              <a:t> 최종 의견정리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124744"/>
            <a:ext cx="602543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인권</a:t>
            </a:r>
            <a:r>
              <a:rPr lang="en-US" altLang="ko-KR" sz="1600" dirty="0"/>
              <a:t>] 6.3.5 </a:t>
            </a:r>
            <a:r>
              <a:rPr lang="ko-KR" altLang="en-US" sz="1600" dirty="0"/>
              <a:t>공모회피</a:t>
            </a:r>
          </a:p>
          <a:p>
            <a:r>
              <a:rPr lang="ko-KR" altLang="en-US" sz="1600" dirty="0"/>
              <a:t>▪ </a:t>
            </a:r>
            <a:r>
              <a:rPr lang="en-US" altLang="ko-KR" sz="1600" dirty="0"/>
              <a:t>ISO26000_[</a:t>
            </a:r>
            <a:r>
              <a:rPr lang="ko-KR" altLang="en-US" sz="1600" dirty="0"/>
              <a:t>노동관행</a:t>
            </a:r>
            <a:r>
              <a:rPr lang="en-US" altLang="ko-KR" sz="1600" dirty="0"/>
              <a:t>] 6.4.6 </a:t>
            </a:r>
            <a:r>
              <a:rPr lang="ko-KR" altLang="en-US" sz="1600" dirty="0"/>
              <a:t>직장에서의 보건 및 안전</a:t>
            </a:r>
          </a:p>
          <a:p>
            <a:r>
              <a:rPr lang="ko-KR" altLang="en-US" sz="1600" dirty="0"/>
              <a:t>▪ </a:t>
            </a:r>
            <a:r>
              <a:rPr lang="en-US" altLang="ko-KR" sz="1600" dirty="0"/>
              <a:t>EICC_[</a:t>
            </a:r>
            <a:r>
              <a:rPr lang="ko-KR" altLang="en-US" sz="1600" dirty="0"/>
              <a:t>보건 안전</a:t>
            </a:r>
            <a:r>
              <a:rPr lang="en-US" altLang="ko-KR" sz="1600" dirty="0"/>
              <a:t>] 1) </a:t>
            </a:r>
            <a:r>
              <a:rPr lang="ko-KR" altLang="en-US" sz="1600" dirty="0"/>
              <a:t>산업 </a:t>
            </a:r>
            <a:r>
              <a:rPr lang="ko-KR" altLang="en-US" sz="1600" dirty="0" smtClean="0"/>
              <a:t>안전 </a:t>
            </a:r>
            <a:r>
              <a:rPr lang="en-US" altLang="ko-KR" sz="1600" dirty="0" smtClean="0"/>
              <a:t>2)  </a:t>
            </a:r>
            <a:r>
              <a:rPr lang="ko-KR" altLang="en-US" sz="1600" dirty="0"/>
              <a:t>비상사태 대비</a:t>
            </a:r>
          </a:p>
          <a:p>
            <a:r>
              <a:rPr lang="ko-KR" altLang="en-US" sz="1600" dirty="0"/>
              <a:t>▪ </a:t>
            </a:r>
            <a:r>
              <a:rPr lang="en-US" altLang="ko-KR" sz="1600" dirty="0"/>
              <a:t>EICC_[</a:t>
            </a:r>
            <a:r>
              <a:rPr lang="ko-KR" altLang="en-US" sz="1600" dirty="0"/>
              <a:t>보건 안전</a:t>
            </a:r>
            <a:r>
              <a:rPr lang="en-US" altLang="ko-KR" sz="1600" dirty="0"/>
              <a:t>] 3) </a:t>
            </a:r>
            <a:r>
              <a:rPr lang="ko-KR" altLang="en-US" sz="1600" dirty="0"/>
              <a:t>산업 재해 및 질병</a:t>
            </a:r>
          </a:p>
          <a:p>
            <a:r>
              <a:rPr lang="ko-KR" altLang="en-US" sz="1600" dirty="0"/>
              <a:t>▪ </a:t>
            </a:r>
            <a:r>
              <a:rPr lang="en-US" altLang="ko-KR" sz="1600" dirty="0"/>
              <a:t>EICC_[</a:t>
            </a:r>
            <a:r>
              <a:rPr lang="ko-KR" altLang="en-US" sz="1600" dirty="0"/>
              <a:t>보건 안전</a:t>
            </a:r>
            <a:r>
              <a:rPr lang="en-US" altLang="ko-KR" sz="1600" dirty="0"/>
              <a:t>] 4) </a:t>
            </a:r>
            <a:r>
              <a:rPr lang="ko-KR" altLang="en-US" sz="1600" dirty="0"/>
              <a:t>산업 위생</a:t>
            </a:r>
          </a:p>
          <a:p>
            <a:r>
              <a:rPr lang="ko-KR" altLang="en-US" sz="1600" dirty="0"/>
              <a:t>▪ </a:t>
            </a:r>
            <a:r>
              <a:rPr lang="en-US" altLang="ko-KR" sz="1600" dirty="0"/>
              <a:t>EICC_[</a:t>
            </a:r>
            <a:r>
              <a:rPr lang="ko-KR" altLang="en-US" sz="1600" dirty="0"/>
              <a:t>보건 안전</a:t>
            </a:r>
            <a:r>
              <a:rPr lang="en-US" altLang="ko-KR" sz="1600" dirty="0"/>
              <a:t>] 6) </a:t>
            </a:r>
            <a:r>
              <a:rPr lang="ko-KR" altLang="en-US" sz="1600" dirty="0"/>
              <a:t>기계 안전 보호장치</a:t>
            </a:r>
          </a:p>
          <a:p>
            <a:r>
              <a:rPr lang="ko-KR" altLang="en-US" sz="1600" dirty="0"/>
              <a:t>▪ </a:t>
            </a:r>
            <a:r>
              <a:rPr lang="en-US" altLang="ko-KR" sz="1600" dirty="0"/>
              <a:t>EICC_[</a:t>
            </a:r>
            <a:r>
              <a:rPr lang="ko-KR" altLang="en-US" sz="1600" dirty="0"/>
              <a:t>환경</a:t>
            </a:r>
            <a:r>
              <a:rPr lang="en-US" altLang="ko-KR" sz="1600" dirty="0"/>
              <a:t>] 3) </a:t>
            </a:r>
            <a:r>
              <a:rPr lang="ko-KR" altLang="en-US" sz="1600" dirty="0"/>
              <a:t>유해 </a:t>
            </a:r>
            <a:r>
              <a:rPr lang="ko-KR" altLang="en-US" sz="1600" dirty="0" smtClean="0"/>
              <a:t>물질 ▪ </a:t>
            </a:r>
            <a:r>
              <a:rPr lang="en-US" altLang="ko-KR" sz="1600" dirty="0"/>
              <a:t>EICC_[</a:t>
            </a:r>
            <a:r>
              <a:rPr lang="ko-KR" altLang="en-US" sz="1600" dirty="0"/>
              <a:t>환경</a:t>
            </a:r>
            <a:r>
              <a:rPr lang="en-US" altLang="ko-KR" sz="1600" dirty="0"/>
              <a:t>] 6) </a:t>
            </a:r>
            <a:r>
              <a:rPr lang="ko-KR" altLang="en-US" sz="1600" dirty="0"/>
              <a:t>제품 함유 물질 규제</a:t>
            </a:r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861048"/>
            <a:ext cx="79512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err="1" smtClean="0"/>
              <a:t>조건없는</a:t>
            </a:r>
            <a:r>
              <a:rPr lang="ko-KR" altLang="en-US" sz="1600" dirty="0" smtClean="0"/>
              <a:t> 공식적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공개적 사과 및 조건부위로금 지급을 위한 접촉중단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/>
              <a:t>과거 공정환경’ 및 ‘근로자 작업 조건’에 대한 </a:t>
            </a:r>
            <a:r>
              <a:rPr lang="ko-KR" altLang="en-US" sz="1600" dirty="0" smtClean="0"/>
              <a:t>자료 공개 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/>
              <a:t>삼성전자는 </a:t>
            </a:r>
            <a:r>
              <a:rPr lang="ko-KR" altLang="en-US" sz="1600" dirty="0" err="1"/>
              <a:t>인바이론사가</a:t>
            </a:r>
            <a:r>
              <a:rPr lang="ko-KR" altLang="en-US" sz="1600" dirty="0"/>
              <a:t> 발표한 조사결과를 뒷받침할 수 있는 구체적인 근거와 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데이터</a:t>
            </a:r>
            <a:r>
              <a:rPr lang="en-US" altLang="ko-KR" sz="1600" dirty="0"/>
              <a:t>, </a:t>
            </a:r>
            <a:r>
              <a:rPr lang="ko-KR" altLang="en-US" sz="1600" dirty="0"/>
              <a:t>조사에 참여한 인원 등을 </a:t>
            </a:r>
            <a:r>
              <a:rPr lang="ko-KR" altLang="en-US" sz="1600" dirty="0" smtClean="0"/>
              <a:t>공개</a:t>
            </a:r>
            <a:r>
              <a:rPr lang="en-US" altLang="ko-KR" sz="1600" dirty="0" smtClean="0"/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/>
              <a:t>4.  </a:t>
            </a:r>
            <a:r>
              <a:rPr lang="en-US" altLang="ko-KR" sz="1600" dirty="0"/>
              <a:t>CSR</a:t>
            </a:r>
            <a:r>
              <a:rPr lang="ko-KR" altLang="en-US" sz="1600" dirty="0"/>
              <a:t>보고서 발생시</a:t>
            </a:r>
            <a:r>
              <a:rPr lang="en-US" altLang="ko-KR" sz="1600" dirty="0"/>
              <a:t>, </a:t>
            </a:r>
            <a:r>
              <a:rPr lang="ko-KR" altLang="en-US" sz="1600" dirty="0"/>
              <a:t>이번 사건에 대한 경과와 최근 이슈</a:t>
            </a:r>
            <a:r>
              <a:rPr lang="en-US" altLang="ko-KR" sz="1600" dirty="0"/>
              <a:t>, </a:t>
            </a:r>
            <a:r>
              <a:rPr lang="ko-KR" altLang="en-US" sz="1600" dirty="0"/>
              <a:t>향후 계획 등 구체적인 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보고내용을 </a:t>
            </a:r>
            <a:r>
              <a:rPr lang="ko-KR" altLang="en-US" sz="1600" dirty="0"/>
              <a:t>수록해 삼성전자의 여러 이해관계자들에게 정확히 </a:t>
            </a:r>
            <a:r>
              <a:rPr lang="ko-KR" altLang="en-US" sz="1600" dirty="0" smtClean="0"/>
              <a:t>전달</a:t>
            </a:r>
            <a:r>
              <a:rPr lang="en-US" altLang="ko-KR" sz="1600" dirty="0" smtClean="0"/>
              <a:t>. 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한국전력공사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en-US" altLang="ko-KR" sz="2000" dirty="0" smtClean="0"/>
              <a:t>CSR</a:t>
            </a:r>
            <a:r>
              <a:rPr lang="ko-KR" altLang="en-US" sz="2000" dirty="0"/>
              <a:t>보고서 </a:t>
            </a:r>
            <a:r>
              <a:rPr lang="en-US" altLang="ko-KR" sz="2000" dirty="0"/>
              <a:t>: 2006</a:t>
            </a:r>
            <a:r>
              <a:rPr lang="ko-KR" altLang="en-US" sz="2000" dirty="0"/>
              <a:t>년부터 </a:t>
            </a:r>
            <a:r>
              <a:rPr lang="en-US" altLang="ko-KR" sz="2000" dirty="0"/>
              <a:t>2010</a:t>
            </a:r>
            <a:r>
              <a:rPr lang="ko-KR" altLang="en-US" sz="2000" dirty="0"/>
              <a:t>년까지 </a:t>
            </a:r>
            <a:r>
              <a:rPr lang="en-US" altLang="ko-KR" sz="2000" dirty="0"/>
              <a:t>5</a:t>
            </a:r>
            <a:r>
              <a:rPr lang="ko-KR" altLang="en-US" sz="2000" dirty="0"/>
              <a:t>년 연속 발행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r>
              <a:rPr lang="en-US" altLang="ko-KR" sz="2000" dirty="0" smtClean="0"/>
              <a:t>UNGC </a:t>
            </a:r>
            <a:r>
              <a:rPr lang="ko-KR" altLang="en-US" sz="2000" dirty="0"/>
              <a:t>가입여부 </a:t>
            </a:r>
            <a:r>
              <a:rPr lang="en-US" altLang="ko-KR" sz="2000" dirty="0"/>
              <a:t>: 2005</a:t>
            </a:r>
            <a:r>
              <a:rPr lang="ko-KR" altLang="en-US" sz="2000" dirty="0"/>
              <a:t>년 </a:t>
            </a:r>
            <a:r>
              <a:rPr lang="en-US" altLang="ko-KR" sz="2000" dirty="0"/>
              <a:t>8</a:t>
            </a:r>
            <a:r>
              <a:rPr lang="ko-KR" altLang="en-US" sz="2000" dirty="0"/>
              <a:t>월 가입</a:t>
            </a:r>
          </a:p>
          <a:p>
            <a:endParaRPr lang="ko-KR" altLang="en-US" dirty="0"/>
          </a:p>
        </p:txBody>
      </p:sp>
      <p:pic>
        <p:nvPicPr>
          <p:cNvPr id="6" name="내용 개체 틀 3" descr="12-03-08-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1179190" cy="1000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2492896"/>
            <a:ext cx="7632848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2400" dirty="0" smtClean="0"/>
              <a:t>급증하는 부채와 불공정한 전기요금 산정기준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212976"/>
            <a:ext cx="75608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▪ </a:t>
            </a:r>
            <a:r>
              <a:rPr lang="ko-KR" altLang="en-US" sz="1600" dirty="0" smtClean="0"/>
              <a:t>한국전력의 </a:t>
            </a:r>
            <a:r>
              <a:rPr lang="ko-KR" altLang="en-US" sz="1600" dirty="0" err="1" smtClean="0"/>
              <a:t>영업이익율은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2008</a:t>
            </a:r>
            <a:r>
              <a:rPr lang="ko-KR" altLang="en-US" sz="1600" dirty="0" smtClean="0"/>
              <a:t>년부터 </a:t>
            </a:r>
            <a:r>
              <a:rPr lang="en-US" altLang="ko-KR" sz="1600" dirty="0" smtClean="0"/>
              <a:t>2011</a:t>
            </a:r>
            <a:r>
              <a:rPr lang="ko-KR" altLang="en-US" sz="1600" dirty="0" smtClean="0"/>
              <a:t>년 하반기까지 </a:t>
            </a:r>
            <a:r>
              <a:rPr lang="en-US" altLang="ko-KR" sz="1600" dirty="0" smtClean="0"/>
              <a:t>4</a:t>
            </a:r>
            <a:r>
              <a:rPr lang="ko-KR" altLang="en-US" sz="1600" dirty="0" err="1" smtClean="0"/>
              <a:t>년연속</a:t>
            </a:r>
            <a:r>
              <a:rPr lang="ko-KR" altLang="en-US" sz="1600" dirty="0" smtClean="0"/>
              <a:t> 적자를 기록하고 있음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또한 한국전력의 </a:t>
            </a:r>
            <a:r>
              <a:rPr lang="ko-KR" altLang="en-US" sz="1600" dirty="0" err="1" smtClean="0"/>
              <a:t>부채율</a:t>
            </a:r>
            <a:r>
              <a:rPr lang="ko-KR" altLang="en-US" sz="1600" dirty="0" smtClean="0"/>
              <a:t> 역시 </a:t>
            </a:r>
            <a:r>
              <a:rPr lang="en-US" altLang="ko-KR" sz="1600" dirty="0" smtClean="0"/>
              <a:t>2007</a:t>
            </a:r>
            <a:r>
              <a:rPr lang="ko-KR" altLang="en-US" sz="1600" dirty="0" smtClean="0"/>
              <a:t>년부터 </a:t>
            </a:r>
            <a:r>
              <a:rPr lang="en-US" altLang="ko-KR" sz="1600" dirty="0" smtClean="0"/>
              <a:t>2011</a:t>
            </a:r>
            <a:r>
              <a:rPr lang="ko-KR" altLang="en-US" sz="1600" dirty="0" smtClean="0"/>
              <a:t>년까지 매년 </a:t>
            </a:r>
            <a:r>
              <a:rPr lang="en-US" altLang="ko-KR" sz="1600" dirty="0" smtClean="0"/>
              <a:t>10% </a:t>
            </a:r>
            <a:r>
              <a:rPr lang="ko-KR" altLang="en-US" sz="1600" dirty="0" smtClean="0"/>
              <a:t>이상씩 증가하고 있음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이렇듯 최근 </a:t>
            </a:r>
            <a:r>
              <a:rPr lang="en-US" altLang="ko-KR" sz="1600" dirty="0" smtClean="0"/>
              <a:t>4~5</a:t>
            </a:r>
            <a:r>
              <a:rPr lang="ko-KR" altLang="en-US" sz="1600" dirty="0" smtClean="0"/>
              <a:t>년간 한국전력의 재무건전성은 매우 악화되었음</a:t>
            </a:r>
            <a:r>
              <a:rPr lang="en-US" altLang="ko-KR" sz="16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▪ 판매되는 “총 전력의 </a:t>
            </a:r>
            <a:r>
              <a:rPr lang="en-US" altLang="ko-KR" sz="1600" dirty="0" smtClean="0"/>
              <a:t>55%</a:t>
            </a:r>
            <a:r>
              <a:rPr lang="ko-KR" altLang="en-US" sz="1600" dirty="0" smtClean="0"/>
              <a:t>를 차지하는 산업용 전력의 판매단가가 가정용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일반용 등 다른 용도의 전기요금들과 비교해 가장 낮게 책정”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따라서 </a:t>
            </a:r>
            <a:r>
              <a:rPr lang="en-US" altLang="ko-KR" sz="1600" dirty="0" smtClean="0"/>
              <a:t>2007</a:t>
            </a:r>
            <a:r>
              <a:rPr lang="ko-KR" altLang="en-US" sz="1600" dirty="0" smtClean="0"/>
              <a:t>년 이후 매년 </a:t>
            </a:r>
            <a:r>
              <a:rPr lang="en-US" altLang="ko-KR" sz="1600" dirty="0" smtClean="0"/>
              <a:t>3,000~4,000</a:t>
            </a:r>
            <a:r>
              <a:rPr lang="ko-KR" altLang="en-US" sz="1600" dirty="0" err="1" smtClean="0"/>
              <a:t>억원의</a:t>
            </a:r>
            <a:r>
              <a:rPr lang="ko-KR" altLang="en-US" sz="1600" dirty="0" smtClean="0"/>
              <a:t> 흑자를 기록하면서 누진제가 적용되는 ‘가정용 전기요금이 적자를 발행시키는 산업용 전기요금을 대신 부과’하고 있는 형국</a:t>
            </a:r>
            <a:r>
              <a:rPr lang="en-US" altLang="ko-KR" sz="1600" dirty="0" smtClean="0"/>
              <a:t>.</a:t>
            </a:r>
            <a:endParaRPr lang="en-US" altLang="ko-K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2237</Words>
  <Application>Microsoft Office PowerPoint</Application>
  <PresentationFormat>화면 슬라이드 쇼(4:3)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2011년 CSR 10대 과제</vt:lpstr>
      <vt:lpstr> 매출액기준 100대 상장기업 중  CSR보고서 발행기업 현황  - 2012년 3월 기준- </vt:lpstr>
      <vt:lpstr> 보고서 발행 기업의 업종별 분포 비교   (2010-2011) </vt:lpstr>
      <vt:lpstr> 34개국 상위 100대 기업 중 CSR보고서 2011년 발행율 비교 </vt:lpstr>
      <vt:lpstr>2011년 10대 CSR 이슈(1)</vt:lpstr>
      <vt:lpstr>2011년 10대 CSR 이슈(2)</vt:lpstr>
      <vt:lpstr>  </vt:lpstr>
      <vt:lpstr>슬라이드 8</vt:lpstr>
      <vt:lpstr>한국전력공사 </vt:lpstr>
      <vt:lpstr>슬라이드 10</vt:lpstr>
      <vt:lpstr>     현대자동차</vt:lpstr>
      <vt:lpstr>슬라이드 12</vt:lpstr>
      <vt:lpstr>슬라이드 13</vt:lpstr>
      <vt:lpstr>슬라이드 14</vt:lpstr>
      <vt:lpstr>   </vt:lpstr>
      <vt:lpstr>슬라이드 16</vt:lpstr>
      <vt:lpstr>▪  &lt;답변서&gt; 포스코는 좋은기업센터로 ‘인도 현지법을 위반한 사실이 없으며, 사업 추진에 필요한 인허가는 인도정부에서 결정한 것으로, 여러 의혹들은 사실과 다르다’는 내용의 답변서를 전달함.</vt:lpstr>
      <vt:lpstr>슬라이드 18</vt:lpstr>
      <vt:lpstr>    </vt:lpstr>
      <vt:lpstr>슬라이드 20</vt:lpstr>
      <vt:lpstr>슬라이드 21</vt:lpstr>
      <vt:lpstr>   </vt:lpstr>
      <vt:lpstr>슬라이드 23</vt:lpstr>
      <vt:lpstr>슬라이드 24</vt:lpstr>
      <vt:lpstr>슬라이드 25</vt:lpstr>
      <vt:lpstr>슬라이드 26</vt:lpstr>
      <vt:lpstr>  </vt:lpstr>
      <vt:lpstr>▪ &lt;답변서&gt;  현대건설은 2012년 2월 3일 좋은기업센터로 답변서를 전달함.    - 현대건설은 ‘전사적 안전관리대책의 추진업무와 세부사항을 공개‘했으며, ‘협력업체 소장과 반장, 일용 근로자에 대해 안전교육 진행,  현장관리시스템인 H-PMS에서 기록 .  -  ’사고 위험율이 높은 토목과 플랜트 현장을 중심으로 사고 및 사망 위험율을 줄이기 위해 연간 739회의 안전 점검을 시행하고 있다고 공개.   -  ‘건설재해 가정 아동과 청소년들에게 어린이재단과 함께 초록나무 희망나래 사업을 2010년 5월부터 2011년 3월까지 시행했으며, 총 9억원 기부, 장학금 지급, 임직원들과 1:1 멘토링, 공연관람 등 적극 지원하고 있다’고 소개   -  ‘2009년 12월 수원 아파트 견본주택 사고 건은 CSR보고서에서 보고한 ’당사 재해율‘에 반영했으며, 재해자는 현대건설의 산재보험으로 처리했다’고 답변함. 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2011년 CSR 10대 과제</dc:title>
  <dc:creator>동덕여자대학교</dc:creator>
  <cp:lastModifiedBy>동덕여자대학교</cp:lastModifiedBy>
  <cp:revision>18</cp:revision>
  <dcterms:created xsi:type="dcterms:W3CDTF">2012-11-14T12:36:51Z</dcterms:created>
  <dcterms:modified xsi:type="dcterms:W3CDTF">2012-11-14T15:39:59Z</dcterms:modified>
</cp:coreProperties>
</file>