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6" r:id="rId2"/>
    <p:sldId id="287" r:id="rId3"/>
    <p:sldId id="288" r:id="rId4"/>
    <p:sldId id="257" r:id="rId5"/>
    <p:sldId id="282" r:id="rId6"/>
    <p:sldId id="283" r:id="rId7"/>
    <p:sldId id="284" r:id="rId8"/>
    <p:sldId id="285" r:id="rId9"/>
    <p:sldId id="278" r:id="rId10"/>
  </p:sldIdLst>
  <p:sldSz cx="9144000" cy="6858000" type="screen4x3"/>
  <p:notesSz cx="6805613" cy="9939338"/>
  <p:embeddedFontLst>
    <p:embeddedFont>
      <p:font typeface="나눔고딕" charset="-127"/>
      <p:regular r:id="rId13"/>
      <p:bold r:id="rId14"/>
    </p:embeddedFont>
    <p:embeddedFont>
      <p:font typeface="맑은 고딕" pitchFamily="50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3C3E"/>
    <a:srgbClr val="063656"/>
    <a:srgbClr val="08456E"/>
    <a:srgbClr val="569CF0"/>
    <a:srgbClr val="8DBDF7"/>
    <a:srgbClr val="5DAAFF"/>
    <a:srgbClr val="47B0FF"/>
    <a:srgbClr val="E3EAF5"/>
    <a:srgbClr val="DDE6F3"/>
    <a:srgbClr val="3D85C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28" autoAdjust="0"/>
    <p:restoredTop sz="94890" autoAdjust="0"/>
  </p:normalViewPr>
  <p:slideViewPr>
    <p:cSldViewPr snapToGrid="0">
      <p:cViewPr varScale="1">
        <p:scale>
          <a:sx n="86" d="100"/>
          <a:sy n="86" d="100"/>
        </p:scale>
        <p:origin x="-924" y="-78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589200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2014-05-15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895522" y="2947567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일자 모양 스펙트럼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p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222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895522" y="2947567"/>
            <a:ext cx="7124758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서울시의회 건물 앞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활동가들이 지역상권 보호 및 예산삭감에 항의하는 </a:t>
            </a:r>
            <a:r>
              <a:rPr lang="ko-KR" altLang="en-US" sz="2400" b="1" spc="-150" dirty="0" err="1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리플렛을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 나눠주고 있다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이 때 회의를 위해 건물로 들어가는 시의원들이 보이자 몇몇 활동가들이 다가가 그들에게 소리를 지른다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이것은 비폭력이다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24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895522" y="2947567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여성이 비키니를 입고 있는 광고를 붙인 차가 있다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활동가들이 이 차에 </a:t>
            </a:r>
            <a:r>
              <a:rPr lang="ko-KR" altLang="en-US" sz="2400" b="1" spc="-150" dirty="0" err="1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락카로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‘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이 광고는 성차별적이며 여성에 대한 폭력이다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.’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라고 쓰는 행동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이것은 비폭력이다</a:t>
            </a:r>
            <a:r>
              <a:rPr lang="en-US" altLang="ko-KR" sz="24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24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 fontScale="90000"/>
          </a:bodyPr>
          <a:lstStyle/>
          <a:p>
            <a:pPr algn="l"/>
            <a:r>
              <a:rPr lang="ko-KR" altLang="en-US" sz="6000" b="1" spc="-2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사회변혁을 위한 </a:t>
            </a:r>
            <a:r>
              <a:rPr lang="en-US" altLang="ko-KR" sz="6000" b="1" spc="-2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/>
            </a:r>
            <a:br>
              <a:rPr lang="en-US" altLang="ko-KR" sz="6000" b="1" spc="-2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</a:br>
            <a:r>
              <a:rPr lang="ko-KR" altLang="en-US" sz="6000" b="1" spc="-2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비폭력의 힘</a:t>
            </a:r>
            <a: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5400" b="1" spc="-250" dirty="0" smtClean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</a:br>
            <a:endParaRPr lang="ko-KR" altLang="en-US" sz="54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4" y="3948830"/>
            <a:ext cx="2350283" cy="1752600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rPr>
              <a:t>2014. 05. 15</a:t>
            </a: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비폭력 트레이너 네트워크 망치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algn="l">
              <a:lnSpc>
                <a:spcPct val="150000"/>
              </a:lnSpc>
            </a:pPr>
            <a:r>
              <a:rPr lang="ko-KR" altLang="en-US" sz="1200" b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오리</a:t>
            </a:r>
            <a:endParaRPr lang="en-US" altLang="ko-KR" sz="1200" b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flipV="1">
            <a:off x="364803" y="3988106"/>
            <a:ext cx="2047891" cy="1013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364803" y="4296578"/>
            <a:ext cx="2080942" cy="2537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flipV="1">
            <a:off x="364803" y="4605051"/>
            <a:ext cx="2080942" cy="6679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4923519"/>
            <a:ext cx="2069925" cy="1021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그림 16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사회적 통념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기본적으로는 아래 두 가지 신화를 바탕으로 함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2276872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전쟁과 폭력행동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혁명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)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은 사람을 죽이고 불구로 만든다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하지만 이것은 동시에 효과적이기도 하기 때문에 필요하다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비폭력행동은 도덕적이고 좋으나 효과가 없기 때문에 쓸데없다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1200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  <p:sp>
        <p:nvSpPr>
          <p:cNvPr id="15" name="내용 개체 틀 2"/>
          <p:cNvSpPr txBox="1">
            <a:spLocks/>
          </p:cNvSpPr>
          <p:nvPr/>
        </p:nvSpPr>
        <p:spPr>
          <a:xfrm>
            <a:off x="401178" y="3447056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과연 이러한 통념은 사실일까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7334078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전쟁과 폭력행동은 실제론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어쩌다가 효과적일 때도 있음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48778" y="2100603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물론 세상을 다 때려부쉈지만 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2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차 세계대전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독일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이탈리아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일본의 독재자들이 세상을 장악하려는 시도 자체는 막았음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아니면 아프리카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중미의 몇몇 폭력혁명들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부패한 폭군들을 몰아냄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경찰이 강도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폭행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강간범을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경찰특공대가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싸이코패스를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때려잡는 것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감옥이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소시오패스를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사회로부터 격리시키는 것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1200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  <p:sp>
        <p:nvSpPr>
          <p:cNvPr id="12" name="내용 개체 틀 2"/>
          <p:cNvSpPr txBox="1">
            <a:spLocks/>
          </p:cNvSpPr>
          <p:nvPr/>
        </p:nvSpPr>
        <p:spPr>
          <a:xfrm>
            <a:off x="291009" y="3171634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하지만 많은 경우 부작용이 심각함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268976" y="3652144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사람들의 심장이나 마음을 건드리는 것이 아닌 힘으로 찍어 누르는 것이기 때문에 전세가 역전되는 경우가 흔함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폭력적인 전쟁과 행동은 한쪽이 한쪽을 굴복시키는 것으로 언제나 반쪽의 승리일 수밖에 없음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많은 군인과 활동가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(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혁명가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)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들을 죽이거나 다치게 하고 정신적인 외상을 초래함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특히 거대한 폭탄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미사일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확산탄으로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무장한 현대의 전쟁은 일반 시민들까지 몽땅 죽이거나 다치게 하고 정신적인 외상을 입힘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상수도시스템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에너지시스템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하수관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및 종말처리장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도로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다시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병원 등 공공인프라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민간기관도 다 때려부숨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7334078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비폭력행동에 관한 진실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8" name="내용 개체 틀 2"/>
          <p:cNvSpPr txBox="1">
            <a:spLocks/>
          </p:cNvSpPr>
          <p:nvPr/>
        </p:nvSpPr>
        <p:spPr>
          <a:xfrm>
            <a:off x="259795" y="1631109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1970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년대 이래 비폭력행동은 전 세계 수많은 독재를 전복시킴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48778" y="2100603"/>
            <a:ext cx="8470547" cy="1711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남아공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아파르트헤이트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정권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폴란드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동독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소련의 위성국들의 전체주의 정권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칠레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피노체트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필리핀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마르코스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유고슬라비아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밀로세비치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등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불론 완전히 성공했다고 보긴 어려우나 전쟁이나 폭력행동과 비견해봐도 아주 효과적이었다는 평가가 지배적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사람과 사회에 피해를 덜 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비폭력행동은 사람들의 주체적 능력을 강화하고 공동체 및 민주적인 사회구조를 만듦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위에 열거한 비폭력행동들은 대부분 이에 대해 잘 알지 못했지만 활동을 계속해나가면서 이러한 행동을 만들어갔던 보통사람들에 의해 시도됨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반면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대부분의 전쟁이나 폭력혁명들은 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3,000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년 넘게 인류가 개발해온 무기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기술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지식을 가진 잘 훈련된 군인들에 의해 수행되었음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이러한 에너지를 비폭력행동을 개발하고 실천하는 데 썼더라면 세상을 구하고도 남았을 듯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  <a:endParaRPr lang="ko-KR" altLang="en-US" sz="1200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  <p:sp>
        <p:nvSpPr>
          <p:cNvPr id="12" name="내용 개체 틀 2"/>
          <p:cNvSpPr txBox="1">
            <a:spLocks/>
          </p:cNvSpPr>
          <p:nvPr/>
        </p:nvSpPr>
        <p:spPr>
          <a:xfrm>
            <a:off x="279992" y="4041967"/>
            <a:ext cx="8470547" cy="1275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사회의 부정의를 바로잡는 데도 매우 효과적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예를 들어 미국 흑인민권운동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세계적인 베트남전 반대운동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LGBT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인권운동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환경운동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기업의 세계화 반대운동 등</a:t>
            </a:r>
            <a:endParaRPr lang="en-US" altLang="ko-KR" sz="1200" b="1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marL="0" indent="0">
              <a:buFont typeface="Arial" pitchFamily="34" charset="0"/>
              <a:buNone/>
            </a:pPr>
            <a:endParaRPr lang="en-US" altLang="ko-KR" sz="1200" b="1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marL="0" indent="0">
              <a:buFont typeface="Arial" pitchFamily="34" charset="0"/>
              <a:buNone/>
            </a:pP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* </a:t>
            </a:r>
            <a:r>
              <a:rPr lang="ko-KR" altLang="en-US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비폭력행동이 폭력으로 끝나는 경우도 많이 있음</a:t>
            </a:r>
            <a:r>
              <a:rPr lang="en-US" altLang="ko-KR" sz="1200" b="1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256544" y="70012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비폭력행동의 작동원리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>
          <a:xfrm>
            <a:off x="259795" y="1806766"/>
            <a:ext cx="8470547" cy="34813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저들이 남들보다 잘나고 똑똑해서 권력을 가지고 있는 것이 아님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우리들이 그들을 지지하고 그들의 명령에 복종하기 때문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권력자들은 군인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경찰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공무원 등의 적극적 협조와 복종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경제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노동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종교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교육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언론 등 여론주도층의 동의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경제적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법적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관료적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신체적 강압에 의한 동의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유권자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소비자 등 대부분의 사람들이 보이는 수동적 묵인에 의존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적극적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지지층의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일부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혹은 소극적 </a:t>
            </a:r>
            <a:r>
              <a:rPr lang="ko-KR" altLang="en-US" sz="1200" dirty="0" err="1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지지층의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 다수가 자신들의 지지와 복종을 철회하거나 수동적으로 묵인하기를 거부하면 권력자들은 힘을 잃을 것임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진 샤프의 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198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가지 비폭력행동의 방법들 참조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P72.</a:t>
            </a:r>
          </a:p>
          <a:p>
            <a:pPr marL="0" indent="180975"/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안내서는 비폭력운동을 멋지게 기획하고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효과적으로 조직하며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잘 준비하기 위한 목적으로 만들어졌음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비폭력이란 무엇인지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비폭력운동을 준비하는 과정으로서 비폭력 트레이닝은 어떻게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이루어지는 지와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실제로 트레이닝에서 사용할 수 있는 여러 가지 도구들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성공적인 비폭력운동의 사례들을 담았음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이런 과정을 통해 활동에 참여하는 사람들은 그 활동에 대해 충분히 이해하여 더욱 헌신적인 활동을 벌일 수 있게 되고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만일에 있을 문제와 위험성에 잘 대처할 수 있게 될 것임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이렇게 운동을 잘 준비하는 것이야말로 활동의 영향력을 배가시키고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, </a:t>
            </a:r>
            <a:r>
              <a:rPr lang="ko-KR" altLang="en-US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운동의 한계를 넓히는 열쇠라고 생각함</a:t>
            </a:r>
            <a:r>
              <a:rPr lang="en-US" altLang="ko-KR" sz="1200" dirty="0" smtClean="0">
                <a:solidFill>
                  <a:srgbClr val="3D3C3E"/>
                </a:solidFill>
                <a:latin typeface="Adobe 고딕 Std B" pitchFamily="34" charset="-127"/>
                <a:ea typeface="Adobe 고딕 Std B" pitchFamily="34" charset="-127"/>
              </a:rPr>
              <a:t>.</a:t>
            </a:r>
          </a:p>
          <a:p>
            <a:pPr marL="0" indent="180975"/>
            <a:endParaRPr lang="en-US" altLang="ko-KR" sz="1200" dirty="0" smtClean="0">
              <a:solidFill>
                <a:srgbClr val="3D3C3E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703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4000" b="1" spc="-250" dirty="0" err="1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쌩유</a:t>
            </a:r>
            <a:r>
              <a:rPr lang="en-US" altLang="ko-KR" sz="4000" b="1" spc="-250" dirty="0" smtClean="0">
                <a:solidFill>
                  <a:schemeClr val="accent4">
                    <a:lumMod val="5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~</a:t>
            </a:r>
            <a:endParaRPr lang="ko-KR" altLang="en-US" sz="4000" b="1" spc="-250" dirty="0">
              <a:solidFill>
                <a:schemeClr val="accent4">
                  <a:lumMod val="5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8761" y="5203181"/>
            <a:ext cx="1844473" cy="1383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2965</TotalTime>
  <Words>606</Words>
  <Application>Microsoft Office PowerPoint</Application>
  <PresentationFormat>화면 슬라이드 쇼(4:3)</PresentationFormat>
  <Paragraphs>45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굴림</vt:lpstr>
      <vt:lpstr>Arial</vt:lpstr>
      <vt:lpstr>Adobe 고딕 Std B</vt:lpstr>
      <vt:lpstr>나눔고딕</vt:lpstr>
      <vt:lpstr>맑은 고딕</vt:lpstr>
      <vt:lpstr>Wingdings</vt:lpstr>
      <vt:lpstr>Office 테마</vt:lpstr>
      <vt:lpstr>일자 모양 스펙트럼 p222</vt:lpstr>
      <vt:lpstr>서울시의회 건물 앞, 활동가들이 지역상권 보호 및 예산삭감에 항의하는 리플렛을 나눠주고 있다. 이 때 회의를 위해 건물로 들어가는 시의원들이 보이자 몇몇 활동가들이 다가가 그들에게 소리를 지른다. 이것은 비폭력이다.</vt:lpstr>
      <vt:lpstr>여성이 비키니를 입고 있는 광고를 붙인 차가 있다. 활동가들이 이 차에 락카로‘이 광고는 성차별적이며 여성에 대한 폭력이다.’라고 쓰는 행동, 이것은 비폭력이다.</vt:lpstr>
      <vt:lpstr>사회변혁을 위한  비폭력의 힘 </vt:lpstr>
      <vt:lpstr>사회적 통념</vt:lpstr>
      <vt:lpstr>전쟁과 폭력행동은 실제론</vt:lpstr>
      <vt:lpstr>비폭력행동에 관한 진실</vt:lpstr>
      <vt:lpstr>비폭력행동의 작동원리</vt:lpstr>
      <vt:lpstr>쌩유~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Registered User</cp:lastModifiedBy>
  <cp:revision>27</cp:revision>
  <cp:lastPrinted>2011-08-28T13:13:29Z</cp:lastPrinted>
  <dcterms:created xsi:type="dcterms:W3CDTF">2011-08-24T01:05:33Z</dcterms:created>
  <dcterms:modified xsi:type="dcterms:W3CDTF">2014-05-15T05:27:44Z</dcterms:modified>
</cp:coreProperties>
</file>